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58" r:id="rId3"/>
    <p:sldId id="261" r:id="rId4"/>
    <p:sldId id="264" r:id="rId5"/>
    <p:sldId id="266" r:id="rId6"/>
    <p:sldId id="278" r:id="rId7"/>
    <p:sldId id="270" r:id="rId8"/>
    <p:sldId id="271" r:id="rId9"/>
    <p:sldId id="262" r:id="rId10"/>
    <p:sldId id="269" r:id="rId11"/>
    <p:sldId id="272" r:id="rId12"/>
    <p:sldId id="273" r:id="rId13"/>
    <p:sldId id="267" r:id="rId14"/>
    <p:sldId id="274" r:id="rId15"/>
    <p:sldId id="275" r:id="rId16"/>
    <p:sldId id="276" r:id="rId17"/>
    <p:sldId id="263" r:id="rId18"/>
    <p:sldId id="279" r:id="rId19"/>
    <p:sldId id="277" r:id="rId20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4"/>
    <a:srgbClr val="005A9B"/>
    <a:srgbClr val="F5F000"/>
    <a:srgbClr val="F07300"/>
    <a:srgbClr val="00A295"/>
    <a:srgbClr val="C61431"/>
    <a:srgbClr val="005DA9"/>
    <a:srgbClr val="2D2D2D"/>
    <a:srgbClr val="282828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/>
    <p:restoredTop sz="74014" autoAdjust="0"/>
  </p:normalViewPr>
  <p:slideViewPr>
    <p:cSldViewPr snapToGrid="0" snapToObjects="1">
      <p:cViewPr varScale="1">
        <p:scale>
          <a:sx n="96" d="100"/>
          <a:sy n="96" d="100"/>
        </p:scale>
        <p:origin x="118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82" d="100"/>
          <a:sy n="182" d="100"/>
        </p:scale>
        <p:origin x="7590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AU-Fälle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BD-40F3-B1C4-AAB0A3B507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BD-40F3-B1C4-AAB0A3B507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BD-40F3-B1C4-AAB0A3B507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BD-40F3-B1C4-AAB0A3B507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BD-40F3-B1C4-AAB0A3B507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7BD-40F3-B1C4-AAB0A3B507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7BD-40F3-B1C4-AAB0A3B5078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7BD-40F3-B1C4-AAB0A3B5078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7BD-40F3-B1C4-AAB0A3B50785}"/>
              </c:ext>
            </c:extLst>
          </c:dPt>
          <c:dLbls>
            <c:dLbl>
              <c:idx val="0"/>
              <c:layout>
                <c:manualLayout>
                  <c:x val="2.84312113696862E-2"/>
                  <c:y val="4.4809518833704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BD-40F3-B1C4-AAB0A3B50785}"/>
                </c:ext>
              </c:extLst>
            </c:dLbl>
            <c:dLbl>
              <c:idx val="1"/>
              <c:layout>
                <c:manualLayout>
                  <c:x val="2.3100359237870037E-2"/>
                  <c:y val="-1.7234430320655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BD-40F3-B1C4-AAB0A3B50785}"/>
                </c:ext>
              </c:extLst>
            </c:dLbl>
            <c:dLbl>
              <c:idx val="2"/>
              <c:layout>
                <c:manualLayout>
                  <c:x val="2.84312113696862E-2"/>
                  <c:y val="6.89377212826203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BD-40F3-B1C4-AAB0A3B50785}"/>
                </c:ext>
              </c:extLst>
            </c:dLbl>
            <c:dLbl>
              <c:idx val="3"/>
              <c:layout>
                <c:manualLayout>
                  <c:x val="5.6862422739372399E-2"/>
                  <c:y val="-1.357041757531921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50978547167897"/>
                      <c:h val="0.12226104869472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7BD-40F3-B1C4-AAB0A3B50785}"/>
                </c:ext>
              </c:extLst>
            </c:dLbl>
            <c:dLbl>
              <c:idx val="4"/>
              <c:layout>
                <c:manualLayout>
                  <c:x val="-1.4215605684843084E-2"/>
                  <c:y val="-1.3787544256524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BD-40F3-B1C4-AAB0A3B50785}"/>
                </c:ext>
              </c:extLst>
            </c:dLbl>
            <c:dLbl>
              <c:idx val="5"/>
              <c:layout>
                <c:manualLayout>
                  <c:x val="-1.9546457816659264E-2"/>
                  <c:y val="6.8937721282621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BD-40F3-B1C4-AAB0A3B50785}"/>
                </c:ext>
              </c:extLst>
            </c:dLbl>
            <c:dLbl>
              <c:idx val="6"/>
              <c:layout>
                <c:manualLayout>
                  <c:x val="-5.3308521318161462E-3"/>
                  <c:y val="3.10219745771796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BD-40F3-B1C4-AAB0A3B50785}"/>
                </c:ext>
              </c:extLst>
            </c:dLbl>
            <c:dLbl>
              <c:idx val="7"/>
              <c:layout>
                <c:manualLayout>
                  <c:x val="-1.7769507106053712E-3"/>
                  <c:y val="-4.1362632769572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BD-40F3-B1C4-AAB0A3B50785}"/>
                </c:ext>
              </c:extLst>
            </c:dLbl>
            <c:dLbl>
              <c:idx val="8"/>
              <c:layout>
                <c:manualLayout>
                  <c:x val="-1.7769507106053874E-2"/>
                  <c:y val="-2.06813163847864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BD-40F3-B1C4-AAB0A3B5078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Muskel-Skelett-System </c:v>
                </c:pt>
                <c:pt idx="1">
                  <c:v>Psychische Störungen </c:v>
                </c:pt>
                <c:pt idx="2">
                  <c:v>Atmungssystem</c:v>
                </c:pt>
                <c:pt idx="3">
                  <c:v>Verletzungen/Vergiftungen</c:v>
                </c:pt>
                <c:pt idx="4">
                  <c:v>Verdauungssystem </c:v>
                </c:pt>
                <c:pt idx="5">
                  <c:v>Infektionen</c:v>
                </c:pt>
                <c:pt idx="6">
                  <c:v>Herz-Kreislauf-System </c:v>
                </c:pt>
                <c:pt idx="7">
                  <c:v>Neubildungen </c:v>
                </c:pt>
                <c:pt idx="8">
                  <c:v>Sonstige 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20.3</c:v>
                </c:pt>
                <c:pt idx="1">
                  <c:v>7.4</c:v>
                </c:pt>
                <c:pt idx="2">
                  <c:v>30.6</c:v>
                </c:pt>
                <c:pt idx="3">
                  <c:v>8.5</c:v>
                </c:pt>
                <c:pt idx="4">
                  <c:v>10.7</c:v>
                </c:pt>
                <c:pt idx="5">
                  <c:v>10.7</c:v>
                </c:pt>
                <c:pt idx="6">
                  <c:v>3</c:v>
                </c:pt>
                <c:pt idx="7">
                  <c:v>2.2000000000000002</c:v>
                </c:pt>
                <c:pt idx="8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7BD-40F3-B1C4-AAB0A3B5078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Au-Tage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4E-400F-AC1D-5AF14C7820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4E-400F-AC1D-5AF14C7820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84E-400F-AC1D-5AF14C7820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84E-400F-AC1D-5AF14C7820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84E-400F-AC1D-5AF14C7820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84E-400F-AC1D-5AF14C7820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84E-400F-AC1D-5AF14C7820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84E-400F-AC1D-5AF14C78209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84E-400F-AC1D-5AF14C782091}"/>
              </c:ext>
            </c:extLst>
          </c:dPt>
          <c:dLbls>
            <c:dLbl>
              <c:idx val="0"/>
              <c:layout>
                <c:manualLayout>
                  <c:x val="2.9610463568419332E-2"/>
                  <c:y val="3.82096808889920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4E-400F-AC1D-5AF14C782091}"/>
                </c:ext>
              </c:extLst>
            </c:dLbl>
            <c:dLbl>
              <c:idx val="1"/>
              <c:layout>
                <c:manualLayout>
                  <c:x val="3.8863733433550374E-2"/>
                  <c:y val="-3.4388712800092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E-400F-AC1D-5AF14C782091}"/>
                </c:ext>
              </c:extLst>
            </c:dLbl>
            <c:dLbl>
              <c:idx val="2"/>
              <c:layout>
                <c:manualLayout>
                  <c:x val="6.1071581109864943E-2"/>
                  <c:y val="1.9104840444495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4E-400F-AC1D-5AF14C78209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84E-400F-AC1D-5AF14C782091}"/>
                </c:ext>
              </c:extLst>
            </c:dLbl>
            <c:dLbl>
              <c:idx val="4"/>
              <c:layout>
                <c:manualLayout>
                  <c:x val="-1.85065397302621E-2"/>
                  <c:y val="-1.1462753834883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17023816167984"/>
                      <c:h val="6.97901325755581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84E-400F-AC1D-5AF14C782091}"/>
                </c:ext>
              </c:extLst>
            </c:dLbl>
            <c:dLbl>
              <c:idx val="5"/>
              <c:layout>
                <c:manualLayout>
                  <c:x val="-2.7759809595393158E-2"/>
                  <c:y val="3.8209680888991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4E-400F-AC1D-5AF14C782091}"/>
                </c:ext>
              </c:extLst>
            </c:dLbl>
            <c:dLbl>
              <c:idx val="6"/>
              <c:layout>
                <c:manualLayout>
                  <c:x val="-3.7013079460524165E-2"/>
                  <c:y val="1.1462904266697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4E-400F-AC1D-5AF14C782091}"/>
                </c:ext>
              </c:extLst>
            </c:dLbl>
            <c:dLbl>
              <c:idx val="7"/>
              <c:layout>
                <c:manualLayout>
                  <c:x val="-2.2207847676314518E-2"/>
                  <c:y val="-1.91048404444959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4E-400F-AC1D-5AF14C782091}"/>
                </c:ext>
              </c:extLst>
            </c:dLbl>
            <c:dLbl>
              <c:idx val="8"/>
              <c:layout>
                <c:manualLayout>
                  <c:x val="-4.9967657271707627E-2"/>
                  <c:y val="-3.82096808889919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4E-400F-AC1D-5AF14C78209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Muskel-Skelett-System </c:v>
                </c:pt>
                <c:pt idx="1">
                  <c:v>Psychische Störungen </c:v>
                </c:pt>
                <c:pt idx="2">
                  <c:v>Atmungssystem</c:v>
                </c:pt>
                <c:pt idx="3">
                  <c:v>Verletzungen/Vergiftungen</c:v>
                </c:pt>
                <c:pt idx="4">
                  <c:v>Verdauungssystem </c:v>
                </c:pt>
                <c:pt idx="5">
                  <c:v>Infektionen</c:v>
                </c:pt>
                <c:pt idx="6">
                  <c:v>Herz-Kreislauf-System </c:v>
                </c:pt>
                <c:pt idx="7">
                  <c:v>Neubildungen </c:v>
                </c:pt>
                <c:pt idx="8">
                  <c:v>Sonstige 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448</c:v>
                </c:pt>
                <c:pt idx="1">
                  <c:v>319</c:v>
                </c:pt>
                <c:pt idx="2">
                  <c:v>254</c:v>
                </c:pt>
                <c:pt idx="3">
                  <c:v>199</c:v>
                </c:pt>
                <c:pt idx="4">
                  <c:v>78</c:v>
                </c:pt>
                <c:pt idx="5">
                  <c:v>76</c:v>
                </c:pt>
                <c:pt idx="6">
                  <c:v>75</c:v>
                </c:pt>
                <c:pt idx="7">
                  <c:v>75</c:v>
                </c:pt>
                <c:pt idx="8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84E-400F-AC1D-5AF14C7820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de-DE" sz="1600"/>
              <a:t>Häufigste Diagnosegruppen für psychische Störungen – Vergleich zwischen Männern und Frauen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4989919738293584"/>
          <c:y val="0.25789125092098109"/>
          <c:w val="0.63311413518962301"/>
          <c:h val="0.566869316977904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Depressive Episode</c:v>
                </c:pt>
                <c:pt idx="1">
                  <c:v>Anpassungsstörungen</c:v>
                </c:pt>
                <c:pt idx="2">
                  <c:v>Rezidiv. Depressive Störung </c:v>
                </c:pt>
                <c:pt idx="3">
                  <c:v>Andere Angststörungen </c:v>
                </c:pt>
                <c:pt idx="4">
                  <c:v>Verhaltensstörungen durch Alkohol </c:v>
                </c:pt>
                <c:pt idx="5">
                  <c:v>Bipolare affektive Störung 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11.9</c:v>
                </c:pt>
                <c:pt idx="1">
                  <c:v>18.399999999999999</c:v>
                </c:pt>
                <c:pt idx="2">
                  <c:v>3.9</c:v>
                </c:pt>
                <c:pt idx="3">
                  <c:v>3.4</c:v>
                </c:pt>
                <c:pt idx="4">
                  <c:v>2.4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E-4ADB-80DC-2691358C7C6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Frauen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Depressive Episode</c:v>
                </c:pt>
                <c:pt idx="1">
                  <c:v>Anpassungsstörungen</c:v>
                </c:pt>
                <c:pt idx="2">
                  <c:v>Rezidiv. Depressive Störung </c:v>
                </c:pt>
                <c:pt idx="3">
                  <c:v>Andere Angststörungen </c:v>
                </c:pt>
                <c:pt idx="4">
                  <c:v>Verhaltensstörungen durch Alkohol </c:v>
                </c:pt>
                <c:pt idx="5">
                  <c:v>Bipolare affektive Störung 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17.7</c:v>
                </c:pt>
                <c:pt idx="1">
                  <c:v>34.4</c:v>
                </c:pt>
                <c:pt idx="2">
                  <c:v>6.3</c:v>
                </c:pt>
                <c:pt idx="3">
                  <c:v>5.3</c:v>
                </c:pt>
                <c:pt idx="4">
                  <c:v>1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E-4ADB-80DC-2691358C7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2109023"/>
        <c:axId val="1312100703"/>
      </c:barChart>
      <c:catAx>
        <c:axId val="1312109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1312100703"/>
        <c:crosses val="autoZero"/>
        <c:auto val="1"/>
        <c:lblAlgn val="ctr"/>
        <c:lblOffset val="100"/>
        <c:noMultiLvlLbl val="0"/>
      </c:catAx>
      <c:valAx>
        <c:axId val="1312100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131210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C4F97-CBA2-484B-9A5A-996CFFAFCE5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3B7F9B1-9026-4D27-B3F5-AA41587B6BD6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Berufsgruppen mit hoher sozialer Verantwortung </a:t>
          </a:r>
          <a:endParaRPr lang="de-DE" dirty="0"/>
        </a:p>
      </dgm:t>
    </dgm:pt>
    <dgm:pt modelId="{AAB305EF-3DC7-4068-B0A9-4393A4747830}" type="parTrans" cxnId="{578FF130-1B5D-44F9-A5C8-F32EA9005CC5}">
      <dgm:prSet/>
      <dgm:spPr/>
      <dgm:t>
        <a:bodyPr/>
        <a:lstStyle/>
        <a:p>
          <a:endParaRPr lang="de-DE"/>
        </a:p>
      </dgm:t>
    </dgm:pt>
    <dgm:pt modelId="{2EF82A92-2437-42D7-8D03-272B7965D164}" type="sibTrans" cxnId="{578FF130-1B5D-44F9-A5C8-F32EA9005CC5}">
      <dgm:prSet/>
      <dgm:spPr/>
      <dgm:t>
        <a:bodyPr/>
        <a:lstStyle/>
        <a:p>
          <a:endParaRPr lang="de-DE"/>
        </a:p>
      </dgm:t>
    </dgm:pt>
    <dgm:pt modelId="{6DB6AAD5-D384-4B8A-BABC-FDC42761FFD0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Berufsgruppen deren Hauptinhalt in sozialen Kontakten besteht</a:t>
          </a:r>
          <a:endParaRPr lang="de-DE" dirty="0"/>
        </a:p>
      </dgm:t>
    </dgm:pt>
    <dgm:pt modelId="{DEFF9744-B0B4-4518-BF7A-2BE91CEBAB3B}" type="parTrans" cxnId="{9123F2AA-F0B8-4F95-A5B5-35A2D327DDD7}">
      <dgm:prSet/>
      <dgm:spPr/>
      <dgm:t>
        <a:bodyPr/>
        <a:lstStyle/>
        <a:p>
          <a:endParaRPr lang="de-DE"/>
        </a:p>
      </dgm:t>
    </dgm:pt>
    <dgm:pt modelId="{F90C6596-4CEF-452B-9C27-91BAD9F5F4B6}" type="sibTrans" cxnId="{9123F2AA-F0B8-4F95-A5B5-35A2D327DDD7}">
      <dgm:prSet/>
      <dgm:spPr/>
      <dgm:t>
        <a:bodyPr/>
        <a:lstStyle/>
        <a:p>
          <a:endParaRPr lang="de-DE"/>
        </a:p>
      </dgm:t>
    </dgm:pt>
    <dgm:pt modelId="{AD284503-0816-4CFF-9D89-62CAAFB033E6}" type="pres">
      <dgm:prSet presAssocID="{BC0C4F97-CBA2-484B-9A5A-996CFFAFCE5B}" presName="linearFlow" presStyleCnt="0">
        <dgm:presLayoutVars>
          <dgm:dir/>
          <dgm:resizeHandles val="exact"/>
        </dgm:presLayoutVars>
      </dgm:prSet>
      <dgm:spPr/>
    </dgm:pt>
    <dgm:pt modelId="{C8950DCE-ECEC-4561-ADAC-E63D392D31AC}" type="pres">
      <dgm:prSet presAssocID="{D3B7F9B1-9026-4D27-B3F5-AA41587B6BD6}" presName="composite" presStyleCnt="0"/>
      <dgm:spPr/>
    </dgm:pt>
    <dgm:pt modelId="{6FEB0E4B-77D6-46E9-A299-0E6D78B48172}" type="pres">
      <dgm:prSet presAssocID="{D3B7F9B1-9026-4D27-B3F5-AA41587B6BD6}" presName="imgShp" presStyleLbl="fgImgPlace1" presStyleIdx="0" presStyleCnt="2" custScaleX="178118" custScaleY="125976" custLinFactNeighborX="-43529" custLinFactNeighborY="-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2B854E7-0388-4F36-BCE1-12DAD3D5C593}" type="pres">
      <dgm:prSet presAssocID="{D3B7F9B1-9026-4D27-B3F5-AA41587B6BD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1C65A0-679A-430F-8058-B425F7542CFF}" type="pres">
      <dgm:prSet presAssocID="{2EF82A92-2437-42D7-8D03-272B7965D164}" presName="spacing" presStyleCnt="0"/>
      <dgm:spPr/>
    </dgm:pt>
    <dgm:pt modelId="{9A79E0E0-D912-4552-BECA-F6749290482C}" type="pres">
      <dgm:prSet presAssocID="{6DB6AAD5-D384-4B8A-BABC-FDC42761FFD0}" presName="composite" presStyleCnt="0"/>
      <dgm:spPr/>
    </dgm:pt>
    <dgm:pt modelId="{FD9F6033-9ABE-4C37-86C9-590BC7680417}" type="pres">
      <dgm:prSet presAssocID="{6DB6AAD5-D384-4B8A-BABC-FDC42761FFD0}" presName="imgShp" presStyleLbl="fgImgPlace1" presStyleIdx="1" presStyleCnt="2" custScaleX="181153" custScaleY="140112" custLinFactNeighborX="-40188" custLinFactNeighborY="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41002D3-E1E9-4A24-AE42-6E8E2400F5C8}" type="pres">
      <dgm:prSet presAssocID="{6DB6AAD5-D384-4B8A-BABC-FDC42761FFD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7EB2037-0938-4A31-A8E7-E1BB15C562B4}" type="presOf" srcId="{6DB6AAD5-D384-4B8A-BABC-FDC42761FFD0}" destId="{741002D3-E1E9-4A24-AE42-6E8E2400F5C8}" srcOrd="0" destOrd="0" presId="urn:microsoft.com/office/officeart/2005/8/layout/vList3"/>
    <dgm:cxn modelId="{60E87F8A-068A-46D2-9344-862FB719ADFC}" type="presOf" srcId="{BC0C4F97-CBA2-484B-9A5A-996CFFAFCE5B}" destId="{AD284503-0816-4CFF-9D89-62CAAFB033E6}" srcOrd="0" destOrd="0" presId="urn:microsoft.com/office/officeart/2005/8/layout/vList3"/>
    <dgm:cxn modelId="{9123F2AA-F0B8-4F95-A5B5-35A2D327DDD7}" srcId="{BC0C4F97-CBA2-484B-9A5A-996CFFAFCE5B}" destId="{6DB6AAD5-D384-4B8A-BABC-FDC42761FFD0}" srcOrd="1" destOrd="0" parTransId="{DEFF9744-B0B4-4518-BF7A-2BE91CEBAB3B}" sibTransId="{F90C6596-4CEF-452B-9C27-91BAD9F5F4B6}"/>
    <dgm:cxn modelId="{578FF130-1B5D-44F9-A5C8-F32EA9005CC5}" srcId="{BC0C4F97-CBA2-484B-9A5A-996CFFAFCE5B}" destId="{D3B7F9B1-9026-4D27-B3F5-AA41587B6BD6}" srcOrd="0" destOrd="0" parTransId="{AAB305EF-3DC7-4068-B0A9-4393A4747830}" sibTransId="{2EF82A92-2437-42D7-8D03-272B7965D164}"/>
    <dgm:cxn modelId="{FAD3B551-5AB9-4893-8CD7-A06808DFAD2C}" type="presOf" srcId="{D3B7F9B1-9026-4D27-B3F5-AA41587B6BD6}" destId="{92B854E7-0388-4F36-BCE1-12DAD3D5C593}" srcOrd="0" destOrd="0" presId="urn:microsoft.com/office/officeart/2005/8/layout/vList3"/>
    <dgm:cxn modelId="{38B520B9-D38A-4611-9C2B-9EFDAF77F715}" type="presParOf" srcId="{AD284503-0816-4CFF-9D89-62CAAFB033E6}" destId="{C8950DCE-ECEC-4561-ADAC-E63D392D31AC}" srcOrd="0" destOrd="0" presId="urn:microsoft.com/office/officeart/2005/8/layout/vList3"/>
    <dgm:cxn modelId="{A3A5A50D-0FFE-45A9-9AE7-2F6D8A977459}" type="presParOf" srcId="{C8950DCE-ECEC-4561-ADAC-E63D392D31AC}" destId="{6FEB0E4B-77D6-46E9-A299-0E6D78B48172}" srcOrd="0" destOrd="0" presId="urn:microsoft.com/office/officeart/2005/8/layout/vList3"/>
    <dgm:cxn modelId="{174B1E80-C33A-425E-BB35-8FC900FD5FB3}" type="presParOf" srcId="{C8950DCE-ECEC-4561-ADAC-E63D392D31AC}" destId="{92B854E7-0388-4F36-BCE1-12DAD3D5C593}" srcOrd="1" destOrd="0" presId="urn:microsoft.com/office/officeart/2005/8/layout/vList3"/>
    <dgm:cxn modelId="{256E1984-71C2-46BA-85E3-2DBA1B57DBC1}" type="presParOf" srcId="{AD284503-0816-4CFF-9D89-62CAAFB033E6}" destId="{2D1C65A0-679A-430F-8058-B425F7542CFF}" srcOrd="1" destOrd="0" presId="urn:microsoft.com/office/officeart/2005/8/layout/vList3"/>
    <dgm:cxn modelId="{0B723DE0-985B-4EC0-A18A-E35BB7D7780A}" type="presParOf" srcId="{AD284503-0816-4CFF-9D89-62CAAFB033E6}" destId="{9A79E0E0-D912-4552-BECA-F6749290482C}" srcOrd="2" destOrd="0" presId="urn:microsoft.com/office/officeart/2005/8/layout/vList3"/>
    <dgm:cxn modelId="{A7D65F52-155B-40D3-B2C8-F0FF63D5938E}" type="presParOf" srcId="{9A79E0E0-D912-4552-BECA-F6749290482C}" destId="{FD9F6033-9ABE-4C37-86C9-590BC7680417}" srcOrd="0" destOrd="0" presId="urn:microsoft.com/office/officeart/2005/8/layout/vList3"/>
    <dgm:cxn modelId="{0DDFBADD-7BE1-44FB-8AD1-80C1BBC7E051}" type="presParOf" srcId="{9A79E0E0-D912-4552-BECA-F6749290482C}" destId="{741002D3-E1E9-4A24-AE42-6E8E2400F5C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4AF9A-D2B9-405A-9B7E-DCEC5A764FB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6DF099-21CD-4126-824F-655EFC35399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  <a:latin typeface="Arial Narrow" panose="020B0606020202030204" pitchFamily="34" charset="0"/>
            </a:rPr>
            <a:t>Berufliches Trainingszentrum </a:t>
          </a:r>
          <a:endParaRPr lang="de-DE" sz="16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55E3493-2F87-468E-BCD6-0CB34FA8B72B}" type="parTrans" cxnId="{1694FBBC-A588-4D7F-A336-FE3724E5F016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69145B6F-9E23-4FE6-A5D1-F7C1498E08B5}" type="sibTrans" cxnId="{1694FBBC-A588-4D7F-A336-FE3724E5F016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1126953C-2B8A-4A4E-9B27-2C37DB78874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de-DE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Klare Richtlinien und Transparenz </a:t>
          </a:r>
          <a:endParaRPr lang="de-DE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990242A-368A-4244-B7F8-5B177CDAB53B}" type="parTrans" cxnId="{55928F06-B09C-4F4A-9F71-386BB019D05C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2DC8EC9A-129A-43F1-B7CE-3EA0E04CF269}" type="sibTrans" cxnId="{55928F06-B09C-4F4A-9F71-386BB019D05C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8EE487B1-EEBE-4580-A3ED-B82DCA6FBDD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de-DE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Einschränkungen und Fähigkeiten </a:t>
          </a:r>
          <a:endParaRPr lang="de-DE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A3A633C-C6EA-4AAB-9884-FB6AAB8BEEDB}" type="parTrans" cxnId="{BC9CBFE8-1854-4912-993A-127F6F2F2D54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FCEE5F7D-7FC8-4FF4-AB8E-BFC1F50100C6}" type="sibTrans" cxnId="{BC9CBFE8-1854-4912-993A-127F6F2F2D54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810B3A06-AA84-4141-AB47-E67CD462FEE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de-DE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Teilnehmende als Experten für psychische Erkrankungen </a:t>
          </a:r>
          <a:endParaRPr lang="de-DE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EEAC91B-32B7-44EC-8A41-82A974549663}" type="parTrans" cxnId="{7FBBAC5F-2B40-419A-8812-835F65EF955D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6BE0EF19-BDDC-48E4-BE2C-843B537FA1FF}" type="sibTrans" cxnId="{7FBBAC5F-2B40-419A-8812-835F65EF955D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E5CCEB3F-4A7C-4CAF-80C8-7EEE770230A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de-DE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Vielfalt als zentrale Chance </a:t>
          </a:r>
          <a:endParaRPr lang="de-DE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5BB8F26-DA57-4838-8D76-BE715F86ACEA}" type="parTrans" cxnId="{97D13320-F94B-4ED1-B26C-A1F945145FE5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9B3D87AB-80DD-4C03-A734-F66457FE1ED9}" type="sibTrans" cxnId="{97D13320-F94B-4ED1-B26C-A1F945145FE5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B2F2E7C1-70E5-4059-A4F1-4CB2B7BE1C5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de-DE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Offenheit für individuelle Bedürfnisse </a:t>
          </a:r>
          <a:endParaRPr lang="de-DE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82ED1AE-2632-490C-939E-B015AE9E5051}" type="parTrans" cxnId="{A4CBA483-5C6D-4716-B481-61862F6DBBD5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CF257CC6-BF78-4AE1-9F68-12B560E1F607}" type="sibTrans" cxnId="{A4CBA483-5C6D-4716-B481-61862F6DBBD5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D1840483-4F14-46BC-9476-56DE95D4D67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de-DE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Zugewandte Kommunikation auf Augenhöhe </a:t>
          </a:r>
          <a:endParaRPr lang="de-DE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2852D2D-4EB3-4281-A706-6702016FE9D9}" type="parTrans" cxnId="{788CD7FF-971C-409D-9DEE-C3AE576E4C9E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73B65860-FF4F-4777-8046-474669A919F1}" type="sibTrans" cxnId="{788CD7FF-971C-409D-9DEE-C3AE576E4C9E}">
      <dgm:prSet/>
      <dgm:spPr/>
      <dgm:t>
        <a:bodyPr/>
        <a:lstStyle/>
        <a:p>
          <a:endParaRPr lang="de-DE" sz="1200">
            <a:latin typeface="Arial Narrow" panose="020B0606020202030204" pitchFamily="34" charset="0"/>
          </a:endParaRPr>
        </a:p>
      </dgm:t>
    </dgm:pt>
    <dgm:pt modelId="{8A390134-2009-465F-B466-3C679EA1F4E3}" type="pres">
      <dgm:prSet presAssocID="{3D24AF9A-D2B9-405A-9B7E-DCEC5A764FB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4D2BF425-3D56-466B-8440-7F3FDE6E3C08}" type="pres">
      <dgm:prSet presAssocID="{CF6DF099-21CD-4126-824F-655EFC35399D}" presName="singleCycle" presStyleCnt="0"/>
      <dgm:spPr/>
    </dgm:pt>
    <dgm:pt modelId="{CCD7AC19-FA79-4492-B9DB-708F6CFA8A73}" type="pres">
      <dgm:prSet presAssocID="{CF6DF099-21CD-4126-824F-655EFC35399D}" presName="singleCenter" presStyleLbl="node1" presStyleIdx="0" presStyleCnt="7" custScaleX="130361" custScaleY="83034">
        <dgm:presLayoutVars>
          <dgm:chMax val="7"/>
          <dgm:chPref val="7"/>
        </dgm:presLayoutVars>
      </dgm:prSet>
      <dgm:spPr/>
      <dgm:t>
        <a:bodyPr/>
        <a:lstStyle/>
        <a:p>
          <a:endParaRPr lang="de-DE"/>
        </a:p>
      </dgm:t>
    </dgm:pt>
    <dgm:pt modelId="{CD9970BE-D7EB-47F9-916C-7FA3566E89E6}" type="pres">
      <dgm:prSet presAssocID="{F990242A-368A-4244-B7F8-5B177CDAB53B}" presName="Name56" presStyleLbl="parChTrans1D2" presStyleIdx="0" presStyleCnt="6"/>
      <dgm:spPr/>
      <dgm:t>
        <a:bodyPr/>
        <a:lstStyle/>
        <a:p>
          <a:endParaRPr lang="de-DE"/>
        </a:p>
      </dgm:t>
    </dgm:pt>
    <dgm:pt modelId="{7E601AC4-C0AE-41EE-AA46-7FF3A28C9CF4}" type="pres">
      <dgm:prSet presAssocID="{1126953C-2B8A-4A4E-9B27-2C37DB78874B}" presName="text0" presStyleLbl="node1" presStyleIdx="1" presStyleCnt="7" custScaleX="191513" custScaleY="99832" custRadScaleRad="180434" custRadScaleInc="24954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17E2D9-8FD9-496D-BF41-9BA0E12B4DE4}" type="pres">
      <dgm:prSet presAssocID="{9A3A633C-C6EA-4AAB-9884-FB6AAB8BEEDB}" presName="Name56" presStyleLbl="parChTrans1D2" presStyleIdx="1" presStyleCnt="6"/>
      <dgm:spPr/>
      <dgm:t>
        <a:bodyPr/>
        <a:lstStyle/>
        <a:p>
          <a:endParaRPr lang="de-DE"/>
        </a:p>
      </dgm:t>
    </dgm:pt>
    <dgm:pt modelId="{581A747A-338C-45A0-ADB3-18CF72E967E5}" type="pres">
      <dgm:prSet presAssocID="{8EE487B1-EEBE-4580-A3ED-B82DCA6FBDD0}" presName="text0" presStyleLbl="node1" presStyleIdx="2" presStyleCnt="7" custScaleX="191513" custScaleY="99832" custRadScaleRad="123462" custRadScaleInc="2745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C1E4D0-C763-4079-97A4-523378FB05BD}" type="pres">
      <dgm:prSet presAssocID="{EEEAC91B-32B7-44EC-8A41-82A974549663}" presName="Name56" presStyleLbl="parChTrans1D2" presStyleIdx="2" presStyleCnt="6"/>
      <dgm:spPr/>
      <dgm:t>
        <a:bodyPr/>
        <a:lstStyle/>
        <a:p>
          <a:endParaRPr lang="de-DE"/>
        </a:p>
      </dgm:t>
    </dgm:pt>
    <dgm:pt modelId="{32A92A0D-2FBA-4EC0-818A-9885490CCE95}" type="pres">
      <dgm:prSet presAssocID="{810B3A06-AA84-4141-AB47-E67CD462FEE8}" presName="text0" presStyleLbl="node1" presStyleIdx="3" presStyleCnt="7" custScaleX="191513" custScaleY="99832" custRadScaleRad="130279" custRadScaleInc="-556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3590CA-5344-4574-AC5D-93A9E67E18C0}" type="pres">
      <dgm:prSet presAssocID="{02852D2D-4EB3-4281-A706-6702016FE9D9}" presName="Name56" presStyleLbl="parChTrans1D2" presStyleIdx="3" presStyleCnt="6"/>
      <dgm:spPr/>
      <dgm:t>
        <a:bodyPr/>
        <a:lstStyle/>
        <a:p>
          <a:endParaRPr lang="de-DE"/>
        </a:p>
      </dgm:t>
    </dgm:pt>
    <dgm:pt modelId="{1075ACC5-9788-49B5-B7A9-459F9C2D53C4}" type="pres">
      <dgm:prSet presAssocID="{D1840483-4F14-46BC-9476-56DE95D4D67C}" presName="text0" presStyleLbl="node1" presStyleIdx="4" presStyleCnt="7" custScaleX="191513" custScaleY="99832" custRadScaleRad="126371" custRadScaleInc="1320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F2AA71-4A3E-41EF-B241-CE2404E05D46}" type="pres">
      <dgm:prSet presAssocID="{95BB8F26-DA57-4838-8D76-BE715F86ACEA}" presName="Name56" presStyleLbl="parChTrans1D2" presStyleIdx="4" presStyleCnt="6"/>
      <dgm:spPr/>
      <dgm:t>
        <a:bodyPr/>
        <a:lstStyle/>
        <a:p>
          <a:endParaRPr lang="de-DE"/>
        </a:p>
      </dgm:t>
    </dgm:pt>
    <dgm:pt modelId="{70CF4F74-434E-46F2-BF66-D3351D553595}" type="pres">
      <dgm:prSet presAssocID="{E5CCEB3F-4A7C-4CAF-80C8-7EEE770230A8}" presName="text0" presStyleLbl="node1" presStyleIdx="5" presStyleCnt="7" custScaleX="191513" custScaleY="99832" custRadScaleRad="131134" custRadScaleInc="589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6C6BC7-93F0-41DA-9F4C-3A1063B13662}" type="pres">
      <dgm:prSet presAssocID="{482ED1AE-2632-490C-939E-B015AE9E5051}" presName="Name56" presStyleLbl="parChTrans1D2" presStyleIdx="5" presStyleCnt="6"/>
      <dgm:spPr/>
      <dgm:t>
        <a:bodyPr/>
        <a:lstStyle/>
        <a:p>
          <a:endParaRPr lang="de-DE"/>
        </a:p>
      </dgm:t>
    </dgm:pt>
    <dgm:pt modelId="{FA3D2B08-C8DA-431A-9F70-1546FE40A622}" type="pres">
      <dgm:prSet presAssocID="{B2F2E7C1-70E5-4059-A4F1-4CB2B7BE1C5A}" presName="text0" presStyleLbl="node1" presStyleIdx="6" presStyleCnt="7" custScaleX="191513" custScaleY="99832" custRadScaleRad="187973" custRadScaleInc="-516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F4E5D73-DE6D-4960-9015-6BD1369C97BC}" type="presOf" srcId="{9A3A633C-C6EA-4AAB-9884-FB6AAB8BEEDB}" destId="{C017E2D9-8FD9-496D-BF41-9BA0E12B4DE4}" srcOrd="0" destOrd="0" presId="urn:microsoft.com/office/officeart/2008/layout/RadialCluster"/>
    <dgm:cxn modelId="{BC9CBFE8-1854-4912-993A-127F6F2F2D54}" srcId="{CF6DF099-21CD-4126-824F-655EFC35399D}" destId="{8EE487B1-EEBE-4580-A3ED-B82DCA6FBDD0}" srcOrd="1" destOrd="0" parTransId="{9A3A633C-C6EA-4AAB-9884-FB6AAB8BEEDB}" sibTransId="{FCEE5F7D-7FC8-4FF4-AB8E-BFC1F50100C6}"/>
    <dgm:cxn modelId="{BD2B1CC6-3BE8-404E-AAF9-E69B8BCC51E5}" type="presOf" srcId="{E5CCEB3F-4A7C-4CAF-80C8-7EEE770230A8}" destId="{70CF4F74-434E-46F2-BF66-D3351D553595}" srcOrd="0" destOrd="0" presId="urn:microsoft.com/office/officeart/2008/layout/RadialCluster"/>
    <dgm:cxn modelId="{72FE2ED4-AD0C-40FC-86BF-9F87943930C6}" type="presOf" srcId="{F990242A-368A-4244-B7F8-5B177CDAB53B}" destId="{CD9970BE-D7EB-47F9-916C-7FA3566E89E6}" srcOrd="0" destOrd="0" presId="urn:microsoft.com/office/officeart/2008/layout/RadialCluster"/>
    <dgm:cxn modelId="{55928F06-B09C-4F4A-9F71-386BB019D05C}" srcId="{CF6DF099-21CD-4126-824F-655EFC35399D}" destId="{1126953C-2B8A-4A4E-9B27-2C37DB78874B}" srcOrd="0" destOrd="0" parTransId="{F990242A-368A-4244-B7F8-5B177CDAB53B}" sibTransId="{2DC8EC9A-129A-43F1-B7CE-3EA0E04CF269}"/>
    <dgm:cxn modelId="{B50241A6-B1AC-4AAD-9B74-CFC0F2AA172D}" type="presOf" srcId="{02852D2D-4EB3-4281-A706-6702016FE9D9}" destId="{983590CA-5344-4574-AC5D-93A9E67E18C0}" srcOrd="0" destOrd="0" presId="urn:microsoft.com/office/officeart/2008/layout/RadialCluster"/>
    <dgm:cxn modelId="{1694FBBC-A588-4D7F-A336-FE3724E5F016}" srcId="{3D24AF9A-D2B9-405A-9B7E-DCEC5A764FB0}" destId="{CF6DF099-21CD-4126-824F-655EFC35399D}" srcOrd="0" destOrd="0" parTransId="{955E3493-2F87-468E-BCD6-0CB34FA8B72B}" sibTransId="{69145B6F-9E23-4FE6-A5D1-F7C1498E08B5}"/>
    <dgm:cxn modelId="{F17738CE-1860-4CE5-95D9-9089901AF06D}" type="presOf" srcId="{CF6DF099-21CD-4126-824F-655EFC35399D}" destId="{CCD7AC19-FA79-4492-B9DB-708F6CFA8A73}" srcOrd="0" destOrd="0" presId="urn:microsoft.com/office/officeart/2008/layout/RadialCluster"/>
    <dgm:cxn modelId="{A6E7FD9E-C2CA-4CD6-A688-7EB2443665FC}" type="presOf" srcId="{EEEAC91B-32B7-44EC-8A41-82A974549663}" destId="{9AC1E4D0-C763-4079-97A4-523378FB05BD}" srcOrd="0" destOrd="0" presId="urn:microsoft.com/office/officeart/2008/layout/RadialCluster"/>
    <dgm:cxn modelId="{CCFDCA39-925E-4C0E-A56E-4B0BB9A127F6}" type="presOf" srcId="{D1840483-4F14-46BC-9476-56DE95D4D67C}" destId="{1075ACC5-9788-49B5-B7A9-459F9C2D53C4}" srcOrd="0" destOrd="0" presId="urn:microsoft.com/office/officeart/2008/layout/RadialCluster"/>
    <dgm:cxn modelId="{D6C6EE2A-69A8-4B99-9189-35DCA922A511}" type="presOf" srcId="{B2F2E7C1-70E5-4059-A4F1-4CB2B7BE1C5A}" destId="{FA3D2B08-C8DA-431A-9F70-1546FE40A622}" srcOrd="0" destOrd="0" presId="urn:microsoft.com/office/officeart/2008/layout/RadialCluster"/>
    <dgm:cxn modelId="{8F5C640A-823E-4756-845D-FB1F5959BEA3}" type="presOf" srcId="{8EE487B1-EEBE-4580-A3ED-B82DCA6FBDD0}" destId="{581A747A-338C-45A0-ADB3-18CF72E967E5}" srcOrd="0" destOrd="0" presId="urn:microsoft.com/office/officeart/2008/layout/RadialCluster"/>
    <dgm:cxn modelId="{1F065AFF-7067-4028-BF29-19D342845E80}" type="presOf" srcId="{482ED1AE-2632-490C-939E-B015AE9E5051}" destId="{256C6BC7-93F0-41DA-9F4C-3A1063B13662}" srcOrd="0" destOrd="0" presId="urn:microsoft.com/office/officeart/2008/layout/RadialCluster"/>
    <dgm:cxn modelId="{788CD7FF-971C-409D-9DEE-C3AE576E4C9E}" srcId="{CF6DF099-21CD-4126-824F-655EFC35399D}" destId="{D1840483-4F14-46BC-9476-56DE95D4D67C}" srcOrd="3" destOrd="0" parTransId="{02852D2D-4EB3-4281-A706-6702016FE9D9}" sibTransId="{73B65860-FF4F-4777-8046-474669A919F1}"/>
    <dgm:cxn modelId="{97D13320-F94B-4ED1-B26C-A1F945145FE5}" srcId="{CF6DF099-21CD-4126-824F-655EFC35399D}" destId="{E5CCEB3F-4A7C-4CAF-80C8-7EEE770230A8}" srcOrd="4" destOrd="0" parTransId="{95BB8F26-DA57-4838-8D76-BE715F86ACEA}" sibTransId="{9B3D87AB-80DD-4C03-A734-F66457FE1ED9}"/>
    <dgm:cxn modelId="{E3BDFFE2-A469-40D3-9F22-A2DD4BB0516D}" type="presOf" srcId="{95BB8F26-DA57-4838-8D76-BE715F86ACEA}" destId="{DFF2AA71-4A3E-41EF-B241-CE2404E05D46}" srcOrd="0" destOrd="0" presId="urn:microsoft.com/office/officeart/2008/layout/RadialCluster"/>
    <dgm:cxn modelId="{6933B452-07CD-4637-A3EE-CE86DE194A19}" type="presOf" srcId="{3D24AF9A-D2B9-405A-9B7E-DCEC5A764FB0}" destId="{8A390134-2009-465F-B466-3C679EA1F4E3}" srcOrd="0" destOrd="0" presId="urn:microsoft.com/office/officeart/2008/layout/RadialCluster"/>
    <dgm:cxn modelId="{3BCD6DA1-E1A8-4589-8030-87D359AD61BA}" type="presOf" srcId="{1126953C-2B8A-4A4E-9B27-2C37DB78874B}" destId="{7E601AC4-C0AE-41EE-AA46-7FF3A28C9CF4}" srcOrd="0" destOrd="0" presId="urn:microsoft.com/office/officeart/2008/layout/RadialCluster"/>
    <dgm:cxn modelId="{A4CBA483-5C6D-4716-B481-61862F6DBBD5}" srcId="{CF6DF099-21CD-4126-824F-655EFC35399D}" destId="{B2F2E7C1-70E5-4059-A4F1-4CB2B7BE1C5A}" srcOrd="5" destOrd="0" parTransId="{482ED1AE-2632-490C-939E-B015AE9E5051}" sibTransId="{CF257CC6-BF78-4AE1-9F68-12B560E1F607}"/>
    <dgm:cxn modelId="{4BB298BB-528F-442B-9403-18296861391B}" type="presOf" srcId="{810B3A06-AA84-4141-AB47-E67CD462FEE8}" destId="{32A92A0D-2FBA-4EC0-818A-9885490CCE95}" srcOrd="0" destOrd="0" presId="urn:microsoft.com/office/officeart/2008/layout/RadialCluster"/>
    <dgm:cxn modelId="{7FBBAC5F-2B40-419A-8812-835F65EF955D}" srcId="{CF6DF099-21CD-4126-824F-655EFC35399D}" destId="{810B3A06-AA84-4141-AB47-E67CD462FEE8}" srcOrd="2" destOrd="0" parTransId="{EEEAC91B-32B7-44EC-8A41-82A974549663}" sibTransId="{6BE0EF19-BDDC-48E4-BE2C-843B537FA1FF}"/>
    <dgm:cxn modelId="{1678C074-C8FF-479F-910F-8B2CAA1B934B}" type="presParOf" srcId="{8A390134-2009-465F-B466-3C679EA1F4E3}" destId="{4D2BF425-3D56-466B-8440-7F3FDE6E3C08}" srcOrd="0" destOrd="0" presId="urn:microsoft.com/office/officeart/2008/layout/RadialCluster"/>
    <dgm:cxn modelId="{01B031CC-58B1-4569-91B6-5063E463F5D2}" type="presParOf" srcId="{4D2BF425-3D56-466B-8440-7F3FDE6E3C08}" destId="{CCD7AC19-FA79-4492-B9DB-708F6CFA8A73}" srcOrd="0" destOrd="0" presId="urn:microsoft.com/office/officeart/2008/layout/RadialCluster"/>
    <dgm:cxn modelId="{68D964C1-8048-430F-841C-D9D90708C372}" type="presParOf" srcId="{4D2BF425-3D56-466B-8440-7F3FDE6E3C08}" destId="{CD9970BE-D7EB-47F9-916C-7FA3566E89E6}" srcOrd="1" destOrd="0" presId="urn:microsoft.com/office/officeart/2008/layout/RadialCluster"/>
    <dgm:cxn modelId="{DFFD97D7-AB25-4993-BE58-BA99B261D54C}" type="presParOf" srcId="{4D2BF425-3D56-466B-8440-7F3FDE6E3C08}" destId="{7E601AC4-C0AE-41EE-AA46-7FF3A28C9CF4}" srcOrd="2" destOrd="0" presId="urn:microsoft.com/office/officeart/2008/layout/RadialCluster"/>
    <dgm:cxn modelId="{2C8799AF-DA62-46D3-9088-5508984EBDCF}" type="presParOf" srcId="{4D2BF425-3D56-466B-8440-7F3FDE6E3C08}" destId="{C017E2D9-8FD9-496D-BF41-9BA0E12B4DE4}" srcOrd="3" destOrd="0" presId="urn:microsoft.com/office/officeart/2008/layout/RadialCluster"/>
    <dgm:cxn modelId="{3F930A80-ECEB-40AC-8FE2-B6E825DCE62A}" type="presParOf" srcId="{4D2BF425-3D56-466B-8440-7F3FDE6E3C08}" destId="{581A747A-338C-45A0-ADB3-18CF72E967E5}" srcOrd="4" destOrd="0" presId="urn:microsoft.com/office/officeart/2008/layout/RadialCluster"/>
    <dgm:cxn modelId="{A873E481-4410-4B03-9CD3-BC8A421A4F4A}" type="presParOf" srcId="{4D2BF425-3D56-466B-8440-7F3FDE6E3C08}" destId="{9AC1E4D0-C763-4079-97A4-523378FB05BD}" srcOrd="5" destOrd="0" presId="urn:microsoft.com/office/officeart/2008/layout/RadialCluster"/>
    <dgm:cxn modelId="{04B37D66-E242-4E90-9486-9FC5443D033B}" type="presParOf" srcId="{4D2BF425-3D56-466B-8440-7F3FDE6E3C08}" destId="{32A92A0D-2FBA-4EC0-818A-9885490CCE95}" srcOrd="6" destOrd="0" presId="urn:microsoft.com/office/officeart/2008/layout/RadialCluster"/>
    <dgm:cxn modelId="{9C625E64-86DD-4183-A56D-296A45A782B6}" type="presParOf" srcId="{4D2BF425-3D56-466B-8440-7F3FDE6E3C08}" destId="{983590CA-5344-4574-AC5D-93A9E67E18C0}" srcOrd="7" destOrd="0" presId="urn:microsoft.com/office/officeart/2008/layout/RadialCluster"/>
    <dgm:cxn modelId="{85C001A2-179E-4A87-A1FB-1E7B93326920}" type="presParOf" srcId="{4D2BF425-3D56-466B-8440-7F3FDE6E3C08}" destId="{1075ACC5-9788-49B5-B7A9-459F9C2D53C4}" srcOrd="8" destOrd="0" presId="urn:microsoft.com/office/officeart/2008/layout/RadialCluster"/>
    <dgm:cxn modelId="{37B9CF67-AFFC-4617-9DB5-FBDD0E66C872}" type="presParOf" srcId="{4D2BF425-3D56-466B-8440-7F3FDE6E3C08}" destId="{DFF2AA71-4A3E-41EF-B241-CE2404E05D46}" srcOrd="9" destOrd="0" presId="urn:microsoft.com/office/officeart/2008/layout/RadialCluster"/>
    <dgm:cxn modelId="{9C59595B-AB53-4AF6-86C0-A110A92F75CF}" type="presParOf" srcId="{4D2BF425-3D56-466B-8440-7F3FDE6E3C08}" destId="{70CF4F74-434E-46F2-BF66-D3351D553595}" srcOrd="10" destOrd="0" presId="urn:microsoft.com/office/officeart/2008/layout/RadialCluster"/>
    <dgm:cxn modelId="{AF16A539-A27E-4895-B3C1-F3A25479EF8E}" type="presParOf" srcId="{4D2BF425-3D56-466B-8440-7F3FDE6E3C08}" destId="{256C6BC7-93F0-41DA-9F4C-3A1063B13662}" srcOrd="11" destOrd="0" presId="urn:microsoft.com/office/officeart/2008/layout/RadialCluster"/>
    <dgm:cxn modelId="{253C51F7-B650-46B0-8684-75B911B652CC}" type="presParOf" srcId="{4D2BF425-3D56-466B-8440-7F3FDE6E3C08}" destId="{FA3D2B08-C8DA-431A-9F70-1546FE40A622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FC41-F3DE-46E5-85B9-528B4918C2C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38C4612-4BD4-419A-9096-B09C7B16B413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Ausreichend Zeit zur Einarbeitung 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EB407CB0-23E6-45E4-8715-2430F9DBD636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Übergang 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1CE7D75D-1C0B-4D06-A1BF-D8572142E339}" type="sibTrans" cxnId="{EBDC053B-4115-4EDA-98EB-6BF3EB351DAA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CB648F57-0ACF-48E0-A350-436F3458C54A}" type="parTrans" cxnId="{EBDC053B-4115-4EDA-98EB-6BF3EB351DAA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42EC152C-70F2-4B8F-8CF9-CA933D330294}" type="sibTrans" cxnId="{5E2A5F30-0CA6-4239-9673-079265BFE5A2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3C7843C5-9036-4F85-ACF0-EF2918D173CA}" type="parTrans" cxnId="{5E2A5F30-0CA6-4239-9673-079265BFE5A2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09F7240F-BDC9-404D-988E-43A922D144B9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Unterstützung im Aufbau einer geeigneten Tagesstruktur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66B4627B-DA69-404B-A607-8345C7329BF1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Struktur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C0FF1D8A-0F31-4DF4-8A41-CEED20FFED02}" type="sibTrans" cxnId="{9B032C93-265D-4338-9419-587828C2E013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7894B65B-61B0-4EBB-BC11-52DD70A301E3}" type="parTrans" cxnId="{9B032C93-265D-4338-9419-587828C2E013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9EE3F64B-1588-4488-94C5-35A8F42B6E08}" type="sibTrans" cxnId="{1BBB045A-BE12-4129-B963-39A4EE385517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BFD9F946-D001-48D4-8889-1E936FA1BA46}" type="parTrans" cxnId="{1BBB045A-BE12-4129-B963-39A4EE385517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D0EFBAC0-CD8A-492F-91FA-54BD0FDB4D5F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Offen, transparent, wertschätzend 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3D36EF78-2C4A-474C-8190-136EF8FE5207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Kommunikation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171E75B4-59CF-4C73-9555-1B38B24573CE}" type="sibTrans" cxnId="{07446796-CB1A-4BAC-8CE1-1C778640332B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03619706-D28B-4073-A202-1E73F8ACDD46}" type="parTrans" cxnId="{07446796-CB1A-4BAC-8CE1-1C778640332B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655ABA9B-A36A-46D0-ABC9-253F3503B7AD}" type="sibTrans" cxnId="{51F09FD6-2DE5-4A20-A3FD-C77C56B7B085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F34E30CE-99B0-412B-AC95-064F51FC91D0}" type="parTrans" cxnId="{51F09FD6-2DE5-4A20-A3FD-C77C56B7B085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B0AD8481-87ED-4324-986C-8655AE4429A1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Erwartungen des Arbeitgebers 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3C6ED581-01E7-4426-B63B-EB33360CB956}" type="parTrans" cxnId="{35D02173-EFAE-45AB-BBDC-E2FAE1A0CE8B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E76586B0-2D69-4622-830F-32F988910B97}" type="sibTrans" cxnId="{35D02173-EFAE-45AB-BBDC-E2FAE1A0CE8B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BD6EFDA1-680E-4FDD-BFB0-743CD408D61B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Raum und Zeit für individuelle Pausen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CC544D30-468E-4563-9282-E1109F62632C}" type="parTrans" cxnId="{466F7E68-F19F-406F-B5C9-98B05DC4A934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C9C4F1DA-DDC4-4C99-87F0-C8FEC60CA122}" type="sibTrans" cxnId="{466F7E68-F19F-406F-B5C9-98B05DC4A934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5A91D820-F1C5-432A-A217-40E7B0B17C97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Klare Aufgabenfolge 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245D02EA-D25F-4C16-B7CF-5F5CD728BC99}" type="parTrans" cxnId="{3BE9F238-5DB5-4B54-8859-85AC8A606D03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E7366C0A-B9C5-41CA-9688-8181CD752A32}" type="sibTrans" cxnId="{3BE9F238-5DB5-4B54-8859-85AC8A606D03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75427C0C-93E4-413F-864C-7F6F535FC2F5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Schrittweise Annäherung an Aufgaben und Umgebung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C7AC6AFF-2D20-4D85-A7AD-1DD0E7441701}" type="parTrans" cxnId="{DFEDE1E4-F7E1-4D5A-AA5B-829AD36EE4DA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D6DD7DE3-A9F0-477D-8EAC-D3B9F030E072}" type="sibTrans" cxnId="{DFEDE1E4-F7E1-4D5A-AA5B-829AD36EE4DA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C2FC2008-A37B-4BEE-9CE0-F16701D08130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Feste Ansprech-partner während der Einarbeitung 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3D794D27-2F32-452F-92F9-14161944B101}" type="parTrans" cxnId="{7C08E34B-0BA7-4A62-9AED-542BBD95CA47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A018595D-A612-423E-917C-CFC236B10001}" type="sibTrans" cxnId="{7C08E34B-0BA7-4A62-9AED-542BBD95CA47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88A01669-98BA-454B-9395-093D4A943F1D}">
      <dgm:prSet phldrT="[Text]" custT="1"/>
      <dgm:spPr/>
      <dgm:t>
        <a:bodyPr/>
        <a:lstStyle/>
        <a:p>
          <a:r>
            <a:rPr lang="de-DE" sz="1600" dirty="0" smtClean="0">
              <a:latin typeface="Arial Narrow" panose="020B0606020202030204" pitchFamily="34" charset="0"/>
            </a:rPr>
            <a:t>Wo liegen Grenzen der Unterstützungs-möglichkeiten?</a:t>
          </a:r>
          <a:endParaRPr lang="de-DE" sz="1600" dirty="0">
            <a:latin typeface="Arial Narrow" panose="020B0606020202030204" pitchFamily="34" charset="0"/>
          </a:endParaRPr>
        </a:p>
      </dgm:t>
    </dgm:pt>
    <dgm:pt modelId="{A41AB717-F33D-4C27-8C58-340EEE37DFED}" type="parTrans" cxnId="{77D2D08B-77ED-4775-A464-9C7441237DCC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D018DDAB-621D-4973-801D-401BF0E916C6}" type="sibTrans" cxnId="{77D2D08B-77ED-4775-A464-9C7441237DCC}">
      <dgm:prSet/>
      <dgm:spPr/>
      <dgm:t>
        <a:bodyPr/>
        <a:lstStyle/>
        <a:p>
          <a:endParaRPr lang="de-DE">
            <a:latin typeface="Arial Narrow" panose="020B0606020202030204" pitchFamily="34" charset="0"/>
          </a:endParaRPr>
        </a:p>
      </dgm:t>
    </dgm:pt>
    <dgm:pt modelId="{078BEB77-5CF8-463D-AF21-B28A662E4B80}" type="pres">
      <dgm:prSet presAssocID="{242DFC41-F3DE-46E5-85B9-528B4918C2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2CB4DFB-929F-4C32-A475-F64B4FF0FCAB}" type="pres">
      <dgm:prSet presAssocID="{3D36EF78-2C4A-474C-8190-136EF8FE5207}" presName="composite" presStyleCnt="0"/>
      <dgm:spPr/>
    </dgm:pt>
    <dgm:pt modelId="{ED0ECB68-D78D-483A-9FC6-88598F33F156}" type="pres">
      <dgm:prSet presAssocID="{3D36EF78-2C4A-474C-8190-136EF8FE520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D08593-415E-4166-AFC1-3ACD5D439C74}" type="pres">
      <dgm:prSet presAssocID="{3D36EF78-2C4A-474C-8190-136EF8FE5207}" presName="desTx" presStyleLbl="alignAccFollowNode1" presStyleIdx="0" presStyleCnt="3" custLinFactNeighborY="-4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8AFDEE-C8EC-463A-9C69-1E05CCB483F6}" type="pres">
      <dgm:prSet presAssocID="{171E75B4-59CF-4C73-9555-1B38B24573CE}" presName="space" presStyleCnt="0"/>
      <dgm:spPr/>
    </dgm:pt>
    <dgm:pt modelId="{756C37D1-5106-4515-A859-6C3DCC87551D}" type="pres">
      <dgm:prSet presAssocID="{66B4627B-DA69-404B-A607-8345C7329BF1}" presName="composite" presStyleCnt="0"/>
      <dgm:spPr/>
    </dgm:pt>
    <dgm:pt modelId="{C8D374DD-6BF5-4E89-BA3F-6AA107B84119}" type="pres">
      <dgm:prSet presAssocID="{66B4627B-DA69-404B-A607-8345C7329B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A4C918-5D34-4DB9-8E59-885C0457BA18}" type="pres">
      <dgm:prSet presAssocID="{66B4627B-DA69-404B-A607-8345C7329BF1}" presName="desTx" presStyleLbl="alignAccFollowNode1" presStyleIdx="1" presStyleCnt="3" custLinFactNeighborY="-4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7F024A-780E-4CBC-935D-FDD187C8BE20}" type="pres">
      <dgm:prSet presAssocID="{C0FF1D8A-0F31-4DF4-8A41-CEED20FFED02}" presName="space" presStyleCnt="0"/>
      <dgm:spPr/>
    </dgm:pt>
    <dgm:pt modelId="{ADA5690B-A74B-4920-9AF7-1931DA06DF71}" type="pres">
      <dgm:prSet presAssocID="{EB407CB0-23E6-45E4-8715-2430F9DBD636}" presName="composite" presStyleCnt="0"/>
      <dgm:spPr/>
    </dgm:pt>
    <dgm:pt modelId="{E5CB6BB2-4AD1-42D3-9EF9-423EA050BEBB}" type="pres">
      <dgm:prSet presAssocID="{EB407CB0-23E6-45E4-8715-2430F9DBD63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B9713B-96F4-4D83-933A-4921A105BDAB}" type="pres">
      <dgm:prSet presAssocID="{EB407CB0-23E6-45E4-8715-2430F9DBD63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EDE1E4-F7E1-4D5A-AA5B-829AD36EE4DA}" srcId="{EB407CB0-23E6-45E4-8715-2430F9DBD636}" destId="{75427C0C-93E4-413F-864C-7F6F535FC2F5}" srcOrd="1" destOrd="0" parTransId="{C7AC6AFF-2D20-4D85-A7AD-1DD0E7441701}" sibTransId="{D6DD7DE3-A9F0-477D-8EAC-D3B9F030E072}"/>
    <dgm:cxn modelId="{71D32CAF-2FF0-4FBE-BA5B-39E85C421AEE}" type="presOf" srcId="{E38C4612-4BD4-419A-9096-B09C7B16B413}" destId="{27B9713B-96F4-4D83-933A-4921A105BDAB}" srcOrd="0" destOrd="0" presId="urn:microsoft.com/office/officeart/2005/8/layout/hList1"/>
    <dgm:cxn modelId="{5E2A5F30-0CA6-4239-9673-079265BFE5A2}" srcId="{EB407CB0-23E6-45E4-8715-2430F9DBD636}" destId="{E38C4612-4BD4-419A-9096-B09C7B16B413}" srcOrd="0" destOrd="0" parTransId="{3C7843C5-9036-4F85-ACF0-EF2918D173CA}" sibTransId="{42EC152C-70F2-4B8F-8CF9-CA933D330294}"/>
    <dgm:cxn modelId="{EE79D7AE-400C-494B-963E-C43D50E3180D}" type="presOf" srcId="{88A01669-98BA-454B-9395-093D4A943F1D}" destId="{82D08593-415E-4166-AFC1-3ACD5D439C74}" srcOrd="0" destOrd="2" presId="urn:microsoft.com/office/officeart/2005/8/layout/hList1"/>
    <dgm:cxn modelId="{EB583568-4275-42C5-B928-5EDF05D4DB37}" type="presOf" srcId="{B0AD8481-87ED-4324-986C-8655AE4429A1}" destId="{82D08593-415E-4166-AFC1-3ACD5D439C74}" srcOrd="0" destOrd="1" presId="urn:microsoft.com/office/officeart/2005/8/layout/hList1"/>
    <dgm:cxn modelId="{B99CEDF1-3AFC-4BD6-A0AF-042B282EE30C}" type="presOf" srcId="{242DFC41-F3DE-46E5-85B9-528B4918C2C6}" destId="{078BEB77-5CF8-463D-AF21-B28A662E4B80}" srcOrd="0" destOrd="0" presId="urn:microsoft.com/office/officeart/2005/8/layout/hList1"/>
    <dgm:cxn modelId="{EBDC053B-4115-4EDA-98EB-6BF3EB351DAA}" srcId="{242DFC41-F3DE-46E5-85B9-528B4918C2C6}" destId="{EB407CB0-23E6-45E4-8715-2430F9DBD636}" srcOrd="2" destOrd="0" parTransId="{CB648F57-0ACF-48E0-A350-436F3458C54A}" sibTransId="{1CE7D75D-1C0B-4D06-A1BF-D8572142E339}"/>
    <dgm:cxn modelId="{1A078B5E-94CE-4B0D-A4DC-30559563E823}" type="presOf" srcId="{BD6EFDA1-680E-4FDD-BFB0-743CD408D61B}" destId="{88A4C918-5D34-4DB9-8E59-885C0457BA18}" srcOrd="0" destOrd="1" presId="urn:microsoft.com/office/officeart/2005/8/layout/hList1"/>
    <dgm:cxn modelId="{E491A666-4F48-4BD4-B083-C70218437CA4}" type="presOf" srcId="{EB407CB0-23E6-45E4-8715-2430F9DBD636}" destId="{E5CB6BB2-4AD1-42D3-9EF9-423EA050BEBB}" srcOrd="0" destOrd="0" presId="urn:microsoft.com/office/officeart/2005/8/layout/hList1"/>
    <dgm:cxn modelId="{5E2ADB40-1A0C-480B-B09D-8BB302A5D135}" type="presOf" srcId="{3D36EF78-2C4A-474C-8190-136EF8FE5207}" destId="{ED0ECB68-D78D-483A-9FC6-88598F33F156}" srcOrd="0" destOrd="0" presId="urn:microsoft.com/office/officeart/2005/8/layout/hList1"/>
    <dgm:cxn modelId="{741D30F9-3753-4464-A938-ED0B75F532D8}" type="presOf" srcId="{5A91D820-F1C5-432A-A217-40E7B0B17C97}" destId="{88A4C918-5D34-4DB9-8E59-885C0457BA18}" srcOrd="0" destOrd="2" presId="urn:microsoft.com/office/officeart/2005/8/layout/hList1"/>
    <dgm:cxn modelId="{466F7E68-F19F-406F-B5C9-98B05DC4A934}" srcId="{66B4627B-DA69-404B-A607-8345C7329BF1}" destId="{BD6EFDA1-680E-4FDD-BFB0-743CD408D61B}" srcOrd="1" destOrd="0" parTransId="{CC544D30-468E-4563-9282-E1109F62632C}" sibTransId="{C9C4F1DA-DDC4-4C99-87F0-C8FEC60CA122}"/>
    <dgm:cxn modelId="{1BBB045A-BE12-4129-B963-39A4EE385517}" srcId="{66B4627B-DA69-404B-A607-8345C7329BF1}" destId="{09F7240F-BDC9-404D-988E-43A922D144B9}" srcOrd="0" destOrd="0" parTransId="{BFD9F946-D001-48D4-8889-1E936FA1BA46}" sibTransId="{9EE3F64B-1588-4488-94C5-35A8F42B6E08}"/>
    <dgm:cxn modelId="{77D2D08B-77ED-4775-A464-9C7441237DCC}" srcId="{3D36EF78-2C4A-474C-8190-136EF8FE5207}" destId="{88A01669-98BA-454B-9395-093D4A943F1D}" srcOrd="2" destOrd="0" parTransId="{A41AB717-F33D-4C27-8C58-340EEE37DFED}" sibTransId="{D018DDAB-621D-4973-801D-401BF0E916C6}"/>
    <dgm:cxn modelId="{35D02173-EFAE-45AB-BBDC-E2FAE1A0CE8B}" srcId="{3D36EF78-2C4A-474C-8190-136EF8FE5207}" destId="{B0AD8481-87ED-4324-986C-8655AE4429A1}" srcOrd="1" destOrd="0" parTransId="{3C6ED581-01E7-4426-B63B-EB33360CB956}" sibTransId="{E76586B0-2D69-4622-830F-32F988910B97}"/>
    <dgm:cxn modelId="{AB5AF2A3-F6D0-4DCA-A0DE-B097DCA49013}" type="presOf" srcId="{D0EFBAC0-CD8A-492F-91FA-54BD0FDB4D5F}" destId="{82D08593-415E-4166-AFC1-3ACD5D439C74}" srcOrd="0" destOrd="0" presId="urn:microsoft.com/office/officeart/2005/8/layout/hList1"/>
    <dgm:cxn modelId="{35D9FA45-FF9A-49EE-B19E-ADA7C6C514F3}" type="presOf" srcId="{C2FC2008-A37B-4BEE-9CE0-F16701D08130}" destId="{27B9713B-96F4-4D83-933A-4921A105BDAB}" srcOrd="0" destOrd="2" presId="urn:microsoft.com/office/officeart/2005/8/layout/hList1"/>
    <dgm:cxn modelId="{A874F7D1-9492-4F19-968E-AE5085A64F69}" type="presOf" srcId="{75427C0C-93E4-413F-864C-7F6F535FC2F5}" destId="{27B9713B-96F4-4D83-933A-4921A105BDAB}" srcOrd="0" destOrd="1" presId="urn:microsoft.com/office/officeart/2005/8/layout/hList1"/>
    <dgm:cxn modelId="{7C08E34B-0BA7-4A62-9AED-542BBD95CA47}" srcId="{EB407CB0-23E6-45E4-8715-2430F9DBD636}" destId="{C2FC2008-A37B-4BEE-9CE0-F16701D08130}" srcOrd="2" destOrd="0" parTransId="{3D794D27-2F32-452F-92F9-14161944B101}" sibTransId="{A018595D-A612-423E-917C-CFC236B10001}"/>
    <dgm:cxn modelId="{3BE9F238-5DB5-4B54-8859-85AC8A606D03}" srcId="{66B4627B-DA69-404B-A607-8345C7329BF1}" destId="{5A91D820-F1C5-432A-A217-40E7B0B17C97}" srcOrd="2" destOrd="0" parTransId="{245D02EA-D25F-4C16-B7CF-5F5CD728BC99}" sibTransId="{E7366C0A-B9C5-41CA-9688-8181CD752A32}"/>
    <dgm:cxn modelId="{EF7BA537-52E8-4CEB-8D31-A8D0CEF0545E}" type="presOf" srcId="{66B4627B-DA69-404B-A607-8345C7329BF1}" destId="{C8D374DD-6BF5-4E89-BA3F-6AA107B84119}" srcOrd="0" destOrd="0" presId="urn:microsoft.com/office/officeart/2005/8/layout/hList1"/>
    <dgm:cxn modelId="{4AEA98C6-4D92-418D-A4A1-DC7448D795FF}" type="presOf" srcId="{09F7240F-BDC9-404D-988E-43A922D144B9}" destId="{88A4C918-5D34-4DB9-8E59-885C0457BA18}" srcOrd="0" destOrd="0" presId="urn:microsoft.com/office/officeart/2005/8/layout/hList1"/>
    <dgm:cxn modelId="{51F09FD6-2DE5-4A20-A3FD-C77C56B7B085}" srcId="{3D36EF78-2C4A-474C-8190-136EF8FE5207}" destId="{D0EFBAC0-CD8A-492F-91FA-54BD0FDB4D5F}" srcOrd="0" destOrd="0" parTransId="{F34E30CE-99B0-412B-AC95-064F51FC91D0}" sibTransId="{655ABA9B-A36A-46D0-ABC9-253F3503B7AD}"/>
    <dgm:cxn modelId="{9B032C93-265D-4338-9419-587828C2E013}" srcId="{242DFC41-F3DE-46E5-85B9-528B4918C2C6}" destId="{66B4627B-DA69-404B-A607-8345C7329BF1}" srcOrd="1" destOrd="0" parTransId="{7894B65B-61B0-4EBB-BC11-52DD70A301E3}" sibTransId="{C0FF1D8A-0F31-4DF4-8A41-CEED20FFED02}"/>
    <dgm:cxn modelId="{07446796-CB1A-4BAC-8CE1-1C778640332B}" srcId="{242DFC41-F3DE-46E5-85B9-528B4918C2C6}" destId="{3D36EF78-2C4A-474C-8190-136EF8FE5207}" srcOrd="0" destOrd="0" parTransId="{03619706-D28B-4073-A202-1E73F8ACDD46}" sibTransId="{171E75B4-59CF-4C73-9555-1B38B24573CE}"/>
    <dgm:cxn modelId="{EF8A07EE-ED69-4B21-A24C-1C1DADFC376F}" type="presParOf" srcId="{078BEB77-5CF8-463D-AF21-B28A662E4B80}" destId="{92CB4DFB-929F-4C32-A475-F64B4FF0FCAB}" srcOrd="0" destOrd="0" presId="urn:microsoft.com/office/officeart/2005/8/layout/hList1"/>
    <dgm:cxn modelId="{A841460E-C6D7-439A-ADBB-9431AED4D7BA}" type="presParOf" srcId="{92CB4DFB-929F-4C32-A475-F64B4FF0FCAB}" destId="{ED0ECB68-D78D-483A-9FC6-88598F33F156}" srcOrd="0" destOrd="0" presId="urn:microsoft.com/office/officeart/2005/8/layout/hList1"/>
    <dgm:cxn modelId="{913054E3-1948-4252-8CF8-D4013897AB22}" type="presParOf" srcId="{92CB4DFB-929F-4C32-A475-F64B4FF0FCAB}" destId="{82D08593-415E-4166-AFC1-3ACD5D439C74}" srcOrd="1" destOrd="0" presId="urn:microsoft.com/office/officeart/2005/8/layout/hList1"/>
    <dgm:cxn modelId="{D66923E7-AF7A-4704-A8CD-043672570186}" type="presParOf" srcId="{078BEB77-5CF8-463D-AF21-B28A662E4B80}" destId="{A28AFDEE-C8EC-463A-9C69-1E05CCB483F6}" srcOrd="1" destOrd="0" presId="urn:microsoft.com/office/officeart/2005/8/layout/hList1"/>
    <dgm:cxn modelId="{A6A5C0BA-1EC3-48C8-B6E2-F8A6C3FB4450}" type="presParOf" srcId="{078BEB77-5CF8-463D-AF21-B28A662E4B80}" destId="{756C37D1-5106-4515-A859-6C3DCC87551D}" srcOrd="2" destOrd="0" presId="urn:microsoft.com/office/officeart/2005/8/layout/hList1"/>
    <dgm:cxn modelId="{491276C6-298A-4B23-ABD1-B48EA179365D}" type="presParOf" srcId="{756C37D1-5106-4515-A859-6C3DCC87551D}" destId="{C8D374DD-6BF5-4E89-BA3F-6AA107B84119}" srcOrd="0" destOrd="0" presId="urn:microsoft.com/office/officeart/2005/8/layout/hList1"/>
    <dgm:cxn modelId="{09454555-BE9F-4109-B40B-AADF3F66501B}" type="presParOf" srcId="{756C37D1-5106-4515-A859-6C3DCC87551D}" destId="{88A4C918-5D34-4DB9-8E59-885C0457BA18}" srcOrd="1" destOrd="0" presId="urn:microsoft.com/office/officeart/2005/8/layout/hList1"/>
    <dgm:cxn modelId="{E8A30C7A-B923-429E-8AB9-52A514FA2FFD}" type="presParOf" srcId="{078BEB77-5CF8-463D-AF21-B28A662E4B80}" destId="{497F024A-780E-4CBC-935D-FDD187C8BE20}" srcOrd="3" destOrd="0" presId="urn:microsoft.com/office/officeart/2005/8/layout/hList1"/>
    <dgm:cxn modelId="{0B71E5A9-F898-493A-8FCC-B8AD86691125}" type="presParOf" srcId="{078BEB77-5CF8-463D-AF21-B28A662E4B80}" destId="{ADA5690B-A74B-4920-9AF7-1931DA06DF71}" srcOrd="4" destOrd="0" presId="urn:microsoft.com/office/officeart/2005/8/layout/hList1"/>
    <dgm:cxn modelId="{636CE856-773C-4F97-AEF1-D4D276074BB5}" type="presParOf" srcId="{ADA5690B-A74B-4920-9AF7-1931DA06DF71}" destId="{E5CB6BB2-4AD1-42D3-9EF9-423EA050BEBB}" srcOrd="0" destOrd="0" presId="urn:microsoft.com/office/officeart/2005/8/layout/hList1"/>
    <dgm:cxn modelId="{E6177117-9C97-4A24-8C07-ED66A7C018AB}" type="presParOf" srcId="{ADA5690B-A74B-4920-9AF7-1931DA06DF71}" destId="{27B9713B-96F4-4D83-933A-4921A105BD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854E7-0388-4F36-BCE1-12DAD3D5C593}">
      <dsp:nvSpPr>
        <dsp:cNvPr id="0" name=""/>
        <dsp:cNvSpPr/>
      </dsp:nvSpPr>
      <dsp:spPr>
        <a:xfrm rot="10800000">
          <a:off x="1638938" y="131211"/>
          <a:ext cx="4722309" cy="10094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2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Berufsgruppen mit hoher sozialer Verantwortung </a:t>
          </a:r>
          <a:endParaRPr lang="de-DE" sz="2200" kern="1200" dirty="0"/>
        </a:p>
      </dsp:txBody>
      <dsp:txXfrm rot="10800000">
        <a:off x="1891290" y="131211"/>
        <a:ext cx="4469957" cy="1009409"/>
      </dsp:txXfrm>
    </dsp:sp>
    <dsp:sp modelId="{6FEB0E4B-77D6-46E9-A299-0E6D78B48172}">
      <dsp:nvSpPr>
        <dsp:cNvPr id="0" name=""/>
        <dsp:cNvSpPr/>
      </dsp:nvSpPr>
      <dsp:spPr>
        <a:xfrm>
          <a:off x="300582" y="68"/>
          <a:ext cx="1797940" cy="12716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002D3-E1E9-4A24-AE42-6E8E2400F5C8}">
      <dsp:nvSpPr>
        <dsp:cNvPr id="0" name=""/>
        <dsp:cNvSpPr/>
      </dsp:nvSpPr>
      <dsp:spPr>
        <a:xfrm rot="10800000">
          <a:off x="1646597" y="1775486"/>
          <a:ext cx="4722309" cy="10094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2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Berufsgruppen deren Hauptinhalt in sozialen Kontakten besteht</a:t>
          </a:r>
          <a:endParaRPr lang="de-DE" sz="2200" kern="1200" dirty="0"/>
        </a:p>
      </dsp:txBody>
      <dsp:txXfrm rot="10800000">
        <a:off x="1898949" y="1775486"/>
        <a:ext cx="4469957" cy="1009409"/>
      </dsp:txXfrm>
    </dsp:sp>
    <dsp:sp modelId="{FD9F6033-9ABE-4C37-86C9-590BC7680417}">
      <dsp:nvSpPr>
        <dsp:cNvPr id="0" name=""/>
        <dsp:cNvSpPr/>
      </dsp:nvSpPr>
      <dsp:spPr>
        <a:xfrm>
          <a:off x="326648" y="1573148"/>
          <a:ext cx="1828575" cy="141430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7AC19-FA79-4492-B9DB-708F6CFA8A73}">
      <dsp:nvSpPr>
        <dsp:cNvPr id="0" name=""/>
        <dsp:cNvSpPr/>
      </dsp:nvSpPr>
      <dsp:spPr>
        <a:xfrm>
          <a:off x="2225410" y="1650273"/>
          <a:ext cx="1718992" cy="10949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Berufliches Trainingszentrum </a:t>
          </a:r>
          <a:endParaRPr lang="de-DE" sz="16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278860" y="1703723"/>
        <a:ext cx="1612092" cy="988019"/>
      </dsp:txXfrm>
    </dsp:sp>
    <dsp:sp modelId="{CD9970BE-D7EB-47F9-916C-7FA3566E89E6}">
      <dsp:nvSpPr>
        <dsp:cNvPr id="0" name=""/>
        <dsp:cNvSpPr/>
      </dsp:nvSpPr>
      <dsp:spPr>
        <a:xfrm rot="20383476">
          <a:off x="3926785" y="1781687"/>
          <a:ext cx="568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6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01AC4-C0AE-41EE-AA46-7FF3A28C9CF4}">
      <dsp:nvSpPr>
        <dsp:cNvPr id="0" name=""/>
        <dsp:cNvSpPr/>
      </dsp:nvSpPr>
      <dsp:spPr>
        <a:xfrm>
          <a:off x="4477817" y="929625"/>
          <a:ext cx="1691995" cy="88200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Klare Richtlinien und Transparenz </a:t>
          </a:r>
          <a:endParaRPr lang="de-DE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520873" y="972681"/>
        <a:ext cx="1605883" cy="795892"/>
      </dsp:txXfrm>
    </dsp:sp>
    <dsp:sp modelId="{C017E2D9-8FD9-496D-BF41-9BA0E12B4DE4}">
      <dsp:nvSpPr>
        <dsp:cNvPr id="0" name=""/>
        <dsp:cNvSpPr/>
      </dsp:nvSpPr>
      <dsp:spPr>
        <a:xfrm rot="3141234">
          <a:off x="3328337" y="3109078"/>
          <a:ext cx="9191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91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A747A-338C-45A0-ADB3-18CF72E967E5}">
      <dsp:nvSpPr>
        <dsp:cNvPr id="0" name=""/>
        <dsp:cNvSpPr/>
      </dsp:nvSpPr>
      <dsp:spPr>
        <a:xfrm>
          <a:off x="3562787" y="3472963"/>
          <a:ext cx="1691995" cy="88200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Einschränkungen und Fähigkeiten </a:t>
          </a:r>
          <a:endParaRPr lang="de-DE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605843" y="3516019"/>
        <a:ext cx="1605883" cy="795892"/>
      </dsp:txXfrm>
    </dsp:sp>
    <dsp:sp modelId="{9AC1E4D0-C763-4079-97A4-523378FB05BD}">
      <dsp:nvSpPr>
        <dsp:cNvPr id="0" name=""/>
        <dsp:cNvSpPr/>
      </dsp:nvSpPr>
      <dsp:spPr>
        <a:xfrm rot="798984">
          <a:off x="3937215" y="2462733"/>
          <a:ext cx="5345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45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92A0D-2FBA-4EC0-818A-9885490CCE95}">
      <dsp:nvSpPr>
        <dsp:cNvPr id="0" name=""/>
        <dsp:cNvSpPr/>
      </dsp:nvSpPr>
      <dsp:spPr>
        <a:xfrm>
          <a:off x="4464605" y="2283535"/>
          <a:ext cx="1691995" cy="88200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Teilnehmende als Experten für psychische Erkrankungen </a:t>
          </a:r>
          <a:endParaRPr lang="de-DE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507661" y="2326591"/>
        <a:ext cx="1605883" cy="795892"/>
      </dsp:txXfrm>
    </dsp:sp>
    <dsp:sp modelId="{983590CA-5344-4574-AC5D-93A9E67E18C0}">
      <dsp:nvSpPr>
        <dsp:cNvPr id="0" name=""/>
        <dsp:cNvSpPr/>
      </dsp:nvSpPr>
      <dsp:spPr>
        <a:xfrm rot="7777512">
          <a:off x="1865740" y="3105374"/>
          <a:ext cx="935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2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5ACC5-9788-49B5-B7A9-459F9C2D53C4}">
      <dsp:nvSpPr>
        <dsp:cNvPr id="0" name=""/>
        <dsp:cNvSpPr/>
      </dsp:nvSpPr>
      <dsp:spPr>
        <a:xfrm>
          <a:off x="823978" y="3465556"/>
          <a:ext cx="1691995" cy="88200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Zugewandte Kommunikation auf Augenhöhe </a:t>
          </a:r>
          <a:endParaRPr lang="de-DE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67034" y="3508612"/>
        <a:ext cx="1605883" cy="795892"/>
      </dsp:txXfrm>
    </dsp:sp>
    <dsp:sp modelId="{DFF2AA71-4A3E-41EF-B241-CE2404E05D46}">
      <dsp:nvSpPr>
        <dsp:cNvPr id="0" name=""/>
        <dsp:cNvSpPr/>
      </dsp:nvSpPr>
      <dsp:spPr>
        <a:xfrm rot="10058420">
          <a:off x="1685667" y="2444513"/>
          <a:ext cx="546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0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F4F74-434E-46F2-BF66-D3351D553595}">
      <dsp:nvSpPr>
        <dsp:cNvPr id="0" name=""/>
        <dsp:cNvSpPr/>
      </dsp:nvSpPr>
      <dsp:spPr>
        <a:xfrm>
          <a:off x="0" y="2247334"/>
          <a:ext cx="1691995" cy="88200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Vielfalt als zentrale Chance </a:t>
          </a:r>
          <a:endParaRPr lang="de-DE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3056" y="2290390"/>
        <a:ext cx="1605883" cy="795892"/>
      </dsp:txXfrm>
    </dsp:sp>
    <dsp:sp modelId="{256C6BC7-93F0-41DA-9F4C-3A1063B13662}">
      <dsp:nvSpPr>
        <dsp:cNvPr id="0" name=""/>
        <dsp:cNvSpPr/>
      </dsp:nvSpPr>
      <dsp:spPr>
        <a:xfrm rot="12016522">
          <a:off x="1674378" y="1781687"/>
          <a:ext cx="568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6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D2B08-C8DA-431A-9F70-1546FE40A622}">
      <dsp:nvSpPr>
        <dsp:cNvPr id="0" name=""/>
        <dsp:cNvSpPr/>
      </dsp:nvSpPr>
      <dsp:spPr>
        <a:xfrm>
          <a:off x="0" y="929627"/>
          <a:ext cx="1691995" cy="88200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Offenheit für individuelle Bedürfnisse </a:t>
          </a:r>
          <a:endParaRPr lang="de-DE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3056" y="972683"/>
        <a:ext cx="1605883" cy="795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ECB68-D78D-483A-9FC6-88598F33F156}">
      <dsp:nvSpPr>
        <dsp:cNvPr id="0" name=""/>
        <dsp:cNvSpPr/>
      </dsp:nvSpPr>
      <dsp:spPr>
        <a:xfrm>
          <a:off x="1999" y="623"/>
          <a:ext cx="1949964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 Narrow" panose="020B0606020202030204" pitchFamily="34" charset="0"/>
            </a:rPr>
            <a:t>Kommunikation</a:t>
          </a:r>
          <a:endParaRPr lang="de-DE" sz="1600" kern="1200" dirty="0">
            <a:latin typeface="Arial Narrow" panose="020B0606020202030204" pitchFamily="34" charset="0"/>
          </a:endParaRPr>
        </a:p>
      </dsp:txBody>
      <dsp:txXfrm>
        <a:off x="1999" y="623"/>
        <a:ext cx="1949964" cy="403200"/>
      </dsp:txXfrm>
    </dsp:sp>
    <dsp:sp modelId="{82D08593-415E-4166-AFC1-3ACD5D439C74}">
      <dsp:nvSpPr>
        <dsp:cNvPr id="0" name=""/>
        <dsp:cNvSpPr/>
      </dsp:nvSpPr>
      <dsp:spPr>
        <a:xfrm>
          <a:off x="1999" y="393504"/>
          <a:ext cx="1949964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 Narrow" panose="020B0606020202030204" pitchFamily="34" charset="0"/>
            </a:rPr>
            <a:t>Offen, transparent, wertschätzend </a:t>
          </a:r>
          <a:endParaRPr lang="de-DE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 Narrow" panose="020B0606020202030204" pitchFamily="34" charset="0"/>
            </a:rPr>
            <a:t>Erwartungen des Arbeitgebers </a:t>
          </a:r>
          <a:endParaRPr lang="de-DE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 Narrow" panose="020B0606020202030204" pitchFamily="34" charset="0"/>
            </a:rPr>
            <a:t>Wo liegen Grenzen der Unterstützungs-möglichkeiten?</a:t>
          </a:r>
          <a:endParaRPr lang="de-DE" sz="1600" kern="1200" dirty="0">
            <a:latin typeface="Arial Narrow" panose="020B0606020202030204" pitchFamily="34" charset="0"/>
          </a:endParaRPr>
        </a:p>
      </dsp:txBody>
      <dsp:txXfrm>
        <a:off x="1999" y="393504"/>
        <a:ext cx="1949964" cy="2209725"/>
      </dsp:txXfrm>
    </dsp:sp>
    <dsp:sp modelId="{C8D374DD-6BF5-4E89-BA3F-6AA107B84119}">
      <dsp:nvSpPr>
        <dsp:cNvPr id="0" name=""/>
        <dsp:cNvSpPr/>
      </dsp:nvSpPr>
      <dsp:spPr>
        <a:xfrm>
          <a:off x="2224958" y="623"/>
          <a:ext cx="1949964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 Narrow" panose="020B0606020202030204" pitchFamily="34" charset="0"/>
            </a:rPr>
            <a:t>Struktur</a:t>
          </a:r>
          <a:endParaRPr lang="de-DE" sz="1600" kern="1200" dirty="0">
            <a:latin typeface="Arial Narrow" panose="020B0606020202030204" pitchFamily="34" charset="0"/>
          </a:endParaRPr>
        </a:p>
      </dsp:txBody>
      <dsp:txXfrm>
        <a:off x="2224958" y="623"/>
        <a:ext cx="1949964" cy="403200"/>
      </dsp:txXfrm>
    </dsp:sp>
    <dsp:sp modelId="{88A4C918-5D34-4DB9-8E59-885C0457BA18}">
      <dsp:nvSpPr>
        <dsp:cNvPr id="0" name=""/>
        <dsp:cNvSpPr/>
      </dsp:nvSpPr>
      <dsp:spPr>
        <a:xfrm>
          <a:off x="2224958" y="393504"/>
          <a:ext cx="1949964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 Narrow" panose="020B0606020202030204" pitchFamily="34" charset="0"/>
            </a:rPr>
            <a:t>Unterstützung im Aufbau einer geeigneten Tagesstruktur</a:t>
          </a:r>
          <a:endParaRPr lang="de-DE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 Narrow" panose="020B0606020202030204" pitchFamily="34" charset="0"/>
            </a:rPr>
            <a:t>Raum und Zeit für individuelle Pausen</a:t>
          </a:r>
          <a:endParaRPr lang="de-DE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 Narrow" panose="020B0606020202030204" pitchFamily="34" charset="0"/>
            </a:rPr>
            <a:t>Klare Aufgabenfolge </a:t>
          </a:r>
          <a:endParaRPr lang="de-DE" sz="1600" kern="1200" dirty="0">
            <a:latin typeface="Arial Narrow" panose="020B0606020202030204" pitchFamily="34" charset="0"/>
          </a:endParaRPr>
        </a:p>
      </dsp:txBody>
      <dsp:txXfrm>
        <a:off x="2224958" y="393504"/>
        <a:ext cx="1949964" cy="2209725"/>
      </dsp:txXfrm>
    </dsp:sp>
    <dsp:sp modelId="{E5CB6BB2-4AD1-42D3-9EF9-423EA050BEBB}">
      <dsp:nvSpPr>
        <dsp:cNvPr id="0" name=""/>
        <dsp:cNvSpPr/>
      </dsp:nvSpPr>
      <dsp:spPr>
        <a:xfrm>
          <a:off x="4447917" y="623"/>
          <a:ext cx="1949964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 Narrow" panose="020B0606020202030204" pitchFamily="34" charset="0"/>
            </a:rPr>
            <a:t>Übergang </a:t>
          </a:r>
          <a:endParaRPr lang="de-DE" sz="1600" kern="1200" dirty="0">
            <a:latin typeface="Arial Narrow" panose="020B0606020202030204" pitchFamily="34" charset="0"/>
          </a:endParaRPr>
        </a:p>
      </dsp:txBody>
      <dsp:txXfrm>
        <a:off x="4447917" y="623"/>
        <a:ext cx="1949964" cy="403200"/>
      </dsp:txXfrm>
    </dsp:sp>
    <dsp:sp modelId="{27B9713B-96F4-4D83-933A-4921A105BDAB}">
      <dsp:nvSpPr>
        <dsp:cNvPr id="0" name=""/>
        <dsp:cNvSpPr/>
      </dsp:nvSpPr>
      <dsp:spPr>
        <a:xfrm>
          <a:off x="4447917" y="403824"/>
          <a:ext cx="1949964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 Narrow" panose="020B0606020202030204" pitchFamily="34" charset="0"/>
            </a:rPr>
            <a:t>Ausreichend Zeit zur Einarbeitung </a:t>
          </a:r>
          <a:endParaRPr lang="de-DE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 Narrow" panose="020B0606020202030204" pitchFamily="34" charset="0"/>
            </a:rPr>
            <a:t>Schrittweise Annäherung an Aufgaben und Umgebung</a:t>
          </a:r>
          <a:endParaRPr lang="de-DE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Arial Narrow" panose="020B0606020202030204" pitchFamily="34" charset="0"/>
            </a:rPr>
            <a:t>Feste Ansprech-partner während der Einarbeitung </a:t>
          </a:r>
          <a:endParaRPr lang="de-DE" sz="1600" kern="1200" dirty="0">
            <a:latin typeface="Arial Narrow" panose="020B0606020202030204" pitchFamily="34" charset="0"/>
          </a:endParaRPr>
        </a:p>
      </dsp:txBody>
      <dsp:txXfrm>
        <a:off x="4447917" y="403824"/>
        <a:ext cx="1949964" cy="220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6DCA-FA3F-470E-A2B8-9DA3D28567F4}" type="datetimeFigureOut">
              <a:rPr lang="de-DE" smtClean="0"/>
              <a:t>17.06.2022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168A4-24C6-45BF-BC98-2542E957D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669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EA598-DD5F-4851-9122-A25C67892A71}" type="datetimeFigureOut">
              <a:rPr lang="de-DE" smtClean="0"/>
              <a:t>17.06.2022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41B5D-65CD-4179-81C3-3321284D4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358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Begrüßung</a:t>
            </a:r>
          </a:p>
          <a:p>
            <a:endParaRPr lang="de-DE" dirty="0" smtClean="0"/>
          </a:p>
          <a:p>
            <a:r>
              <a:rPr lang="de-DE" dirty="0" smtClean="0"/>
              <a:t>Ziel:</a:t>
            </a:r>
            <a:r>
              <a:rPr lang="de-DE" baseline="0" dirty="0" smtClean="0"/>
              <a:t> Einblicke in die Relevanz psychischer Erkrankungen im Arbeitsleben und aufzeigen von Handlungsmöglichkeiten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18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330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Gemeinsames</a:t>
            </a:r>
            <a:r>
              <a:rPr lang="de-DE" baseline="0" dirty="0" smtClean="0"/>
              <a:t> Gespräch mit allen Teilnehmenden: deren Erfahrungen aus Praktika und Arbeitsleben</a:t>
            </a:r>
          </a:p>
          <a:p>
            <a:endParaRPr lang="de-DE" baseline="0" dirty="0" smtClean="0"/>
          </a:p>
          <a:p>
            <a:r>
              <a:rPr lang="de-DE" dirty="0" smtClean="0"/>
              <a:t>Was hilft</a:t>
            </a:r>
            <a:r>
              <a:rPr lang="de-DE" baseline="0" dirty="0" smtClean="0"/>
              <a:t> </a:t>
            </a:r>
            <a:r>
              <a:rPr lang="de-DE" dirty="0" smtClean="0"/>
              <a:t>Menschen mit psychischen</a:t>
            </a:r>
            <a:r>
              <a:rPr lang="de-DE" baseline="0" dirty="0" smtClean="0"/>
              <a:t> Erkrankungen, um die bestehende Arbeit gut zu bewältigen?</a:t>
            </a:r>
          </a:p>
          <a:p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Überstunden, wenn nötig, sollten auch abgebaut werden können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Ansprechpartner (Teamleitung, Vorarbeiter, fachliche Ansprechpartner)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Teilzeit, aber mit angepasstem Arbeitsvolumen! (30, 32, Stunden)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Anerkennung und Wertschätzung als Grundprinzip, aber auch für „100% im Rahmen meiner Möglichkeiten“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Klarheit der Arbeitsaufgabe: was ist zu tun, was wird als Ergebnis erwartet, bis wann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Externe Unterstützung aber professionell!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Vor allem bei psychosozialen Anforderungen wichtig (Pflege von Angehörigen, Kindern,…), Betreuungsangebote (</a:t>
            </a:r>
            <a:r>
              <a:rPr lang="de-DE" baseline="0" dirty="0" err="1" smtClean="0"/>
              <a:t>z.B</a:t>
            </a:r>
            <a:r>
              <a:rPr lang="de-DE" baseline="0" dirty="0" smtClean="0"/>
              <a:t>: Kontingentplätze in nahegelegener Kita?)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Aufklärung psych. Erkrankungen im Allgemeinen um Stereotype abzubauen, ggf. Hinweis auf Einschränkungen  (Verständnis fördern) 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74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Wiedereinstieg in Arbeitsleben als kritischer</a:t>
            </a:r>
            <a:r>
              <a:rPr lang="de-DE" baseline="0" dirty="0" smtClean="0"/>
              <a:t> Wendepunkt: viele Ängste und Befürchtungen, schlechte Erfahrungen, Unsicherheit,… aber auch Potential und Hoffnung, Teilhabe,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063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Zurück zum Anfang: B-B-Modell:</a:t>
            </a:r>
            <a:r>
              <a:rPr lang="de-DE" baseline="0" dirty="0" smtClean="0"/>
              <a:t> </a:t>
            </a:r>
          </a:p>
          <a:p>
            <a:endParaRPr lang="de-DE" baseline="0" dirty="0" smtClean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Ziel ist nicht, immer im „grünen Bereich“ zu sein!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Erlebte Beanspruchung kann fördernd wirken, daher: Wechsel zwischen Phasen gehobener und niedriger Beanspruchung optimal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Belastungen: sollen nicht gänzlich vermeiden werden (in der Praxis nicht umsetzbar und zudem: Lerngelegenheiten), aber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Wechsel von Belastungen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Passung von Belastungen und Ressourcen</a:t>
            </a:r>
          </a:p>
          <a:p>
            <a:pPr marL="0" indent="0">
              <a:buFontTx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= Verhältnisprävention</a:t>
            </a:r>
          </a:p>
          <a:p>
            <a:pPr marL="171450" indent="-171450">
              <a:buFontTx/>
              <a:buChar char="-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Ressourcen: Ziel ist Stärkung von Ressourcen, um gut und funktional mit Belastungen umgehen zu können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Sowohl vom Unternehmen zu steuern (Kommunikation, Schulung,…) als auch im Verantwortungsbereich der Person selbst (hier: Angebote schaffen)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= Verhaltensprävention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906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Unternehmenskultur</a:t>
            </a:r>
            <a:r>
              <a:rPr lang="de-DE" dirty="0" smtClean="0"/>
              <a:t>: </a:t>
            </a:r>
          </a:p>
          <a:p>
            <a:r>
              <a:rPr lang="de-DE" dirty="0" smtClean="0"/>
              <a:t>Offene, transparente Kommunikation </a:t>
            </a:r>
          </a:p>
          <a:p>
            <a:r>
              <a:rPr lang="de-DE" dirty="0" smtClean="0"/>
              <a:t>Klare, nachvollziehbare Unternehmensziele</a:t>
            </a:r>
          </a:p>
          <a:p>
            <a:r>
              <a:rPr lang="de-DE" dirty="0" smtClean="0"/>
              <a:t>Wertschätzung der Mitarbeitenden </a:t>
            </a:r>
          </a:p>
          <a:p>
            <a:endParaRPr lang="de-DE" dirty="0" smtClean="0"/>
          </a:p>
          <a:p>
            <a:r>
              <a:rPr lang="de-DE" b="1" dirty="0" smtClean="0"/>
              <a:t>Stärkung von Ressourcen der Mitarbeitenden </a:t>
            </a:r>
          </a:p>
          <a:p>
            <a:r>
              <a:rPr lang="de-DE" dirty="0" smtClean="0"/>
              <a:t>Mitbestimmung und Gestaltungsspielräume </a:t>
            </a:r>
          </a:p>
          <a:p>
            <a:r>
              <a:rPr lang="de-DE" dirty="0" smtClean="0"/>
              <a:t>Lern- und Entwicklungsangebote</a:t>
            </a:r>
          </a:p>
          <a:p>
            <a:r>
              <a:rPr lang="de-DE" dirty="0" smtClean="0"/>
              <a:t>Präventionsseminare (Konfliktmanagement, </a:t>
            </a:r>
            <a:r>
              <a:rPr lang="de-DE" dirty="0" err="1" smtClean="0"/>
              <a:t>Teambuilding</a:t>
            </a:r>
            <a:r>
              <a:rPr lang="de-DE" dirty="0" smtClean="0"/>
              <a:t>, …) und Informationsangebote </a:t>
            </a:r>
          </a:p>
          <a:p>
            <a:endParaRPr lang="de-DE" dirty="0" smtClean="0"/>
          </a:p>
          <a:p>
            <a:r>
              <a:rPr lang="de-DE" b="1" dirty="0" smtClean="0"/>
              <a:t>Angebote zur Vereinbarkeit von Familie und Beruf </a:t>
            </a:r>
          </a:p>
          <a:p>
            <a:r>
              <a:rPr lang="de-DE" dirty="0" smtClean="0"/>
              <a:t>Teilzeitmodelle</a:t>
            </a:r>
          </a:p>
          <a:p>
            <a:r>
              <a:rPr lang="de-DE" dirty="0" smtClean="0"/>
              <a:t>Betreuungsangebote </a:t>
            </a:r>
          </a:p>
          <a:p>
            <a:r>
              <a:rPr lang="de-DE" dirty="0" smtClean="0"/>
              <a:t>Homeoffice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97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Stärkung von persönlichen und sozialen Ressourcen</a:t>
            </a:r>
          </a:p>
          <a:p>
            <a:r>
              <a:rPr lang="de-DE" dirty="0" smtClean="0"/>
              <a:t>Schulungen zum Ausbau persönlicher Kompetenzen  (z. B. Training emotionaler Kompetenzen)</a:t>
            </a:r>
          </a:p>
          <a:p>
            <a:r>
              <a:rPr lang="de-DE" dirty="0" smtClean="0"/>
              <a:t>Ausgleichsangebote (z.B. Bewegungsprogramme, Stressmanagement, …)</a:t>
            </a:r>
          </a:p>
          <a:p>
            <a:r>
              <a:rPr lang="de-DE" dirty="0" smtClean="0"/>
              <a:t>Förderung kollegialer Unterstützung (z.B. Teambildende Maßnahmen, regelmäßiger Austausch)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Nutzung externer Beratungs- und Unterstützungsangebote</a:t>
            </a:r>
          </a:p>
          <a:p>
            <a:r>
              <a:rPr lang="de-DE" dirty="0" smtClean="0"/>
              <a:t>Teamberatung mit Unterstützung (z.B. Supervision, Mediation)</a:t>
            </a:r>
          </a:p>
          <a:p>
            <a:r>
              <a:rPr lang="de-DE" dirty="0" smtClean="0"/>
              <a:t>Unterstützte Gefährdungsbeurteilung und Entwicklung von Gegenmaßnahmen</a:t>
            </a:r>
          </a:p>
          <a:p>
            <a:r>
              <a:rPr lang="de-DE" dirty="0" smtClean="0"/>
              <a:t>Präventionsprogramme von Krankenkassen  </a:t>
            </a:r>
          </a:p>
          <a:p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Feste Ansprechpartner in betroffenen Teams </a:t>
            </a:r>
          </a:p>
          <a:p>
            <a:r>
              <a:rPr lang="de-DE" dirty="0" smtClean="0"/>
              <a:t>Ausgebildete Führungskräfte</a:t>
            </a:r>
          </a:p>
          <a:p>
            <a:r>
              <a:rPr lang="de-DE" dirty="0" smtClean="0"/>
              <a:t>Ausgebildete Ersthelfer für psychische Gesundheit z.B. Mental </a:t>
            </a:r>
            <a:r>
              <a:rPr lang="de-DE" dirty="0" err="1" smtClean="0"/>
              <a:t>Health</a:t>
            </a:r>
            <a:r>
              <a:rPr lang="de-DE" dirty="0" smtClean="0"/>
              <a:t> First </a:t>
            </a:r>
            <a:r>
              <a:rPr lang="de-DE" dirty="0" err="1" smtClean="0"/>
              <a:t>Aid</a:t>
            </a:r>
            <a:r>
              <a:rPr lang="de-DE" dirty="0" smtClean="0"/>
              <a:t> – Ersthelferschulung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824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Hinweise für Führungskräfte</a:t>
            </a:r>
          </a:p>
          <a:p>
            <a:r>
              <a:rPr lang="de-DE" dirty="0" smtClean="0"/>
              <a:t>Bei Auffälligkeiten frühzeitig das Gespräch suchen </a:t>
            </a:r>
          </a:p>
          <a:p>
            <a:r>
              <a:rPr lang="de-DE" dirty="0" smtClean="0"/>
              <a:t>Unterstützung anbieten</a:t>
            </a:r>
          </a:p>
          <a:p>
            <a:r>
              <a:rPr lang="de-DE" dirty="0" smtClean="0"/>
              <a:t>Sensibilisierung und Information des</a:t>
            </a:r>
            <a:r>
              <a:rPr lang="de-DE" baseline="0" dirty="0" smtClean="0"/>
              <a:t> Kollegiums soweit erforderlich und gewünscht </a:t>
            </a:r>
            <a:r>
              <a:rPr lang="de-DE" baseline="0" dirty="0" smtClean="0">
                <a:sym typeface="Wingdings" panose="05000000000000000000" pitchFamily="2" charset="2"/>
              </a:rPr>
              <a:t> ggf. Absprachen mit betroffenem MA treffen </a:t>
            </a:r>
            <a:endParaRPr lang="de-DE" dirty="0" smtClean="0"/>
          </a:p>
          <a:p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Umsetzung von Betrieblichem Eingliederungsmanagement</a:t>
            </a:r>
          </a:p>
          <a:p>
            <a:r>
              <a:rPr lang="de-DE" dirty="0" smtClean="0"/>
              <a:t>schrittweise Rückkehr in den Beruf</a:t>
            </a:r>
          </a:p>
          <a:p>
            <a:r>
              <a:rPr lang="de-DE" dirty="0" smtClean="0"/>
              <a:t>Beachtung individueller Bedürfnisse  </a:t>
            </a:r>
          </a:p>
          <a:p>
            <a:r>
              <a:rPr lang="de-DE" dirty="0" smtClean="0"/>
              <a:t>Einbezug der betroffenen Mitarbeitenden und ggf. des Kollegiums </a:t>
            </a:r>
          </a:p>
          <a:p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Professionelle Anlaufstellen für betroffene Mitarbeitende </a:t>
            </a:r>
          </a:p>
          <a:p>
            <a:r>
              <a:rPr lang="de-DE" dirty="0" smtClean="0"/>
              <a:t>Medizinische Ansprechpartner: Hausarzt, Psychotherapeuten, psychiatrische Institutsambulanzen und Tageskliniken</a:t>
            </a:r>
          </a:p>
          <a:p>
            <a:r>
              <a:rPr lang="de-DE" dirty="0" smtClean="0"/>
              <a:t>Unverbindliche Beratungsangebote: sozialpsychiatrischer (Krisen-)Dienst, psychosoziale Beratungsstellen, kassenärztliche Vereinigung, Krankenkassen, u.v.a.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045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893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214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Kurzer Einblick zu Beginn</a:t>
            </a:r>
            <a:r>
              <a:rPr lang="de-DE" baseline="0" dirty="0" smtClean="0"/>
              <a:t> (keine Beschreibung von einzelnen Störungsbildern, aber hierzu viele Informationen im Internet)</a:t>
            </a:r>
          </a:p>
          <a:p>
            <a:endParaRPr lang="de-DE" baseline="0" dirty="0" smtClean="0"/>
          </a:p>
          <a:p>
            <a:r>
              <a:rPr lang="de-DE" baseline="0" dirty="0" smtClean="0"/>
              <a:t>Zu 2.: Relevanz verdeutlichen, warum sollten wir uns mit psychischen Erkrankungen beschäftigen?</a:t>
            </a:r>
          </a:p>
          <a:p>
            <a:endParaRPr lang="de-DE" baseline="0" dirty="0" smtClean="0"/>
          </a:p>
          <a:p>
            <a:r>
              <a:rPr lang="de-DE" baseline="0" dirty="0" smtClean="0"/>
              <a:t>Unsere Erfahrungen und Meinungsüberblick unserer Teilnehmenden </a:t>
            </a:r>
          </a:p>
          <a:p>
            <a:endParaRPr lang="de-DE" baseline="0" dirty="0" smtClean="0"/>
          </a:p>
          <a:p>
            <a:r>
              <a:rPr lang="de-DE" baseline="0" dirty="0" smtClean="0"/>
              <a:t>Tipps für Unternehmen und Arbeitgeber vor allem als </a:t>
            </a:r>
            <a:r>
              <a:rPr lang="de-DE" baseline="0" dirty="0" err="1" smtClean="0"/>
              <a:t>Diksussionsgrundlage</a:t>
            </a:r>
            <a:r>
              <a:rPr lang="de-DE" baseline="0" dirty="0" smtClean="0"/>
              <a:t> für nachfolgende Diskussionsrunde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45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Alltagspsychologie:</a:t>
            </a:r>
            <a:r>
              <a:rPr lang="de-DE" baseline="0" dirty="0" smtClean="0"/>
              <a:t> Annahmen, die die meisten Menschen ohne professionellen Hintergrund über Psychologie und psychologische Phänomene haben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Bereich psychischer Gesundheit und psychischer Erkrankung klar abzugrenzen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! Entspricht nicht der Wirklichkeit, vielmehr: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Übergang von psychische Gesundheit zu Krankheit fließend, die meisten Menschen erleben Phasen von mehr oder weniger Stressbelastung und Stresssymptomen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 Wenn sich Belastungssymptome manifestieren (beständig bleiben) und vermehren, erreicht die Person den Stand einer ausgeprägten psychischen Erkrankung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16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Viele Erklärungsmodelle für Entstehung psychischer Erkrankungen,</a:t>
            </a:r>
            <a:r>
              <a:rPr lang="de-DE" baseline="0" dirty="0" smtClean="0"/>
              <a:t> B-B-Modell: arbeitsmedizinische Grundlage der </a:t>
            </a:r>
            <a:r>
              <a:rPr lang="de-DE" dirty="0" smtClean="0"/>
              <a:t>DIN EN ISO 10.075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Ergonomische Grundlagen bezüglich psychischer Arbeitsbelastung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Jeder Mensch erlebt in seinen Funktionsbereichen unterschiedliche Beanspruchungen (Subjektiv,</a:t>
            </a:r>
            <a:r>
              <a:rPr lang="de-DE" baseline="0" dirty="0" smtClean="0"/>
              <a:t> erlebt, wahrgenommen! = unmittelbare Auswirkung psychischer Belastung in Abhängigkeit von </a:t>
            </a:r>
            <a:r>
              <a:rPr lang="de-DE" baseline="0" dirty="0" err="1" smtClean="0"/>
              <a:t>indiv</a:t>
            </a:r>
            <a:r>
              <a:rPr lang="de-DE" baseline="0" dirty="0" smtClean="0"/>
              <a:t>. Voraussetzungen)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Diese kann hoch oder niedrig sein, kurzfristig und langfristig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Wechsel aus Phasen von hoher und niedriger Beanspruchung optimal für Lernen, Entwicklung und Erholung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(nur niedrig: Monotonie, Langeweile) (nur hoch: Überlastung, Überforderung)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baseline="0" dirty="0" smtClean="0">
                <a:sym typeface="Wingdings" panose="05000000000000000000" pitchFamily="2" charset="2"/>
              </a:rPr>
              <a:t>Belastungen: </a:t>
            </a:r>
            <a:r>
              <a:rPr lang="de-DE" baseline="0" dirty="0" smtClean="0">
                <a:sym typeface="Wingdings" panose="05000000000000000000" pitchFamily="2" charset="2"/>
              </a:rPr>
              <a:t>Faktoren, die objektiv messbar sind  und von Außen kommen (Arbeitsvolumen, Schichtarbeit, Konflikte mit Kollegium oder Vorgesetzten, schwierige Kundenkontakte, Arbeitsaufgaben,…)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Zum teil veränderbar, zum teil nicht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baseline="0" dirty="0" smtClean="0">
                <a:sym typeface="Wingdings" panose="05000000000000000000" pitchFamily="2" charset="2"/>
              </a:rPr>
              <a:t>Persönliche Ressourcen</a:t>
            </a:r>
            <a:r>
              <a:rPr lang="de-DE" baseline="0" dirty="0" smtClean="0">
                <a:sym typeface="Wingdings" panose="05000000000000000000" pitchFamily="2" charset="2"/>
              </a:rPr>
              <a:t>: Stärken, Fähigkeiten, Kenntnisse, Umgebungsbedingungen, die einer Person im Umgang mit Belastungen helfen (z.B. Problemlösestrategien, Fachwissen, ausreichend Zeit, finanzielle Sicherheit, soziale Unterstützung, Strategien zur Stressbewältigung, Ausgleich und Erholung, …)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Die meisten Ressourcen können erlernt bzw. gefördert werden!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Im späteren Verlauf Rückkehr zu diesem Belastungs-Beanspruchungsmodell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90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BKK-Gesundheitsreport</a:t>
            </a:r>
            <a:r>
              <a:rPr lang="de-DE" baseline="0" dirty="0" smtClean="0"/>
              <a:t> 2021: allgemeiner Überblick über aktuelle Zahlen und Entwicklungen der betrachteten Versicherten, wiederkehrende statistische Analyse, um Trends und Interventionen abzuschätzen und (auch von anderen Krankenversicherungsträgern verfügbar)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AU-Fälle</a:t>
            </a:r>
            <a:r>
              <a:rPr lang="de-DE" baseline="0" dirty="0" smtClean="0"/>
              <a:t> = wie oft wurden Diagnosen  aus einem Bereich im Jahresverlauf gestellt?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Psychische Erkrankungen mit 7,4% hier hinter Muskel-Skelett-System, Atmungssystem, Verdauungssystem, Infektionen (nicht überraschend im zweiten Pandemiejahr) und Sonstige (inkl. Burnout!)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43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BKK-Gesundheitsreport</a:t>
            </a:r>
            <a:r>
              <a:rPr lang="de-DE" baseline="0" dirty="0" smtClean="0"/>
              <a:t> 2021: allgemeiner Überblick über aktuelle Zahlen und Entwicklungen der betrachteten Versicherten, wiederkehrende statistische Analyse, um Trends und Interventionen abzuschätzen und (auch von anderen Krankenversicherungsträgern verfügbar)</a:t>
            </a:r>
            <a:endParaRPr lang="de-DE" dirty="0" smtClean="0"/>
          </a:p>
          <a:p>
            <a:endParaRPr lang="de-DE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AU-Tage = Wie viele Tage sind betroffene je nach Diagnosegruppe durchschnittlich krankgeschrieben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 Psychische Erkrankungen mit zweithäufigster Zahl der AU-Tage, da durchschnittlich 35 Tage krankgeschrieben!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 Im Gegensatz dazu bei Infektionen der oberen Atemwege eher nur 3 Tage AU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59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Häufigste</a:t>
            </a:r>
            <a:r>
              <a:rPr lang="de-DE" baseline="0" dirty="0" smtClean="0"/>
              <a:t> Diagnosegruppen: Depressive Episode, Anpassungsstörung, </a:t>
            </a:r>
            <a:r>
              <a:rPr lang="de-DE" baseline="0" dirty="0" err="1" smtClean="0"/>
              <a:t>depr</a:t>
            </a:r>
            <a:r>
              <a:rPr lang="de-DE" baseline="0" dirty="0" smtClean="0"/>
              <a:t>. Störung (Manifestiert im Gegensatz zu vorübergehender Verstimmung), Angststörungen, Alkohol, Bipolare Störung (= Manisch-depressiv)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Kaum Unterschied in Verteilung zwischen Männern und Frauen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Ursachen für unterschiedliche Häufigkeiten: 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Psych. Forschung sagt: eigentlich keine höhere Anfälligkeit, aber: 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Frauen häufig mit mehr psychosozialen Belastungen (Care-Arbeit)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Gefährdete Berufsgruppen häufig „frauendominiert“: Pflege, Erziehungssektor, Sozialarbeit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Vor allem: Frauen suchen eher Hilfe!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88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Berufsgruppen</a:t>
            </a:r>
            <a:r>
              <a:rPr lang="de-DE" baseline="0" dirty="0" smtClean="0"/>
              <a:t> mit Häufung psych. Erkrankungen: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Altenpflege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Erziehung und Sozialarbeit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Verkauf (Drogerie und Apotheke, Sanitäts- Medizinbedarf, allgemein)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Gesundheits- und Krankenpflege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Rettungsdienst, Geburtshilfe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Heilerziehungspflege 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Wenigste Gefährdung:</a:t>
            </a:r>
            <a:r>
              <a:rPr lang="de-DE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Forschung, Hochschullehre, IT, …</a:t>
            </a:r>
          </a:p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45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41B5D-65CD-4179-81C3-3321284D453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53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>
            <a:extLst>
              <a:ext uri="{FF2B5EF4-FFF2-40B4-BE49-F238E27FC236}">
                <a16:creationId xmlns:a16="http://schemas.microsoft.com/office/drawing/2014/main" id="{0B58A458-8D17-93A6-97C7-88E3E7B55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191941"/>
            <a:ext cx="4572000" cy="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4">
            <a:extLst>
              <a:ext uri="{FF2B5EF4-FFF2-40B4-BE49-F238E27FC236}">
                <a16:creationId xmlns:a16="http://schemas.microsoft.com/office/drawing/2014/main" id="{D13DDA2E-25D1-09CB-56C4-89B18E9E7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4063" y="4130279"/>
            <a:ext cx="3429000" cy="3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651413" y="1163319"/>
            <a:ext cx="6189663" cy="97155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spcBef>
                <a:spcPts val="0"/>
              </a:spcBef>
              <a:buNone/>
              <a:defRPr sz="2250" b="0" i="0" cap="all" spc="27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651413" y="2319015"/>
            <a:ext cx="6189663" cy="876302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250"/>
              </a:lnSpc>
              <a:buNone/>
              <a:defRPr sz="1800" b="0" i="0" cap="all" spc="225" baseline="0">
                <a:solidFill>
                  <a:schemeClr val="tx1"/>
                </a:solidFill>
                <a:latin typeface="Arial Narrow"/>
                <a:cs typeface="Arial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642940" y="4168145"/>
            <a:ext cx="6189663" cy="273051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200" b="0" i="0" spc="98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73390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2">
            <a:extLst>
              <a:ext uri="{FF2B5EF4-FFF2-40B4-BE49-F238E27FC236}">
                <a16:creationId xmlns:a16="http://schemas.microsoft.com/office/drawing/2014/main" id="{6942FE37-3600-FB94-6389-6A6F05A74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63204"/>
            <a:ext cx="4559300" cy="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634479" y="1562100"/>
            <a:ext cx="6172722" cy="304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b="0" i="0" spc="9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634479" y="1873246"/>
            <a:ext cx="6172722" cy="1365254"/>
          </a:xfrm>
          <a:prstGeom prst="rect">
            <a:avLst/>
          </a:prstGeom>
        </p:spPr>
        <p:txBody>
          <a:bodyPr vert="horz"/>
          <a:lstStyle>
            <a:lvl1pPr marL="133350" marR="0" indent="-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7300"/>
              </a:buClr>
              <a:buSzPct val="120000"/>
              <a:buFont typeface="Arial"/>
              <a:buChar char="•"/>
              <a:tabLst/>
              <a:defRPr sz="1300" b="0" i="0" spc="75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2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34479" y="520685"/>
            <a:ext cx="6172723" cy="36196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800" b="0" i="0" cap="all" spc="27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634480" y="927096"/>
            <a:ext cx="6172723" cy="336551"/>
          </a:xfrm>
          <a:prstGeom prst="rect">
            <a:avLst/>
          </a:prstGeom>
        </p:spPr>
        <p:txBody>
          <a:bodyPr vert="horz" anchor="t" anchorCtr="0"/>
          <a:lstStyle>
            <a:lvl1pPr algn="ctr">
              <a:lnSpc>
                <a:spcPts val="1725"/>
              </a:lnSpc>
              <a:buNone/>
              <a:defRPr sz="1400" b="0" i="0" cap="all" spc="225" baseline="0">
                <a:solidFill>
                  <a:schemeClr val="tx1"/>
                </a:solidFill>
                <a:latin typeface="Arial Narrow"/>
                <a:cs typeface="Arial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634479" y="3448049"/>
            <a:ext cx="6172722" cy="304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b="0" i="0" spc="9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634479" y="3759196"/>
            <a:ext cx="6172722" cy="1060454"/>
          </a:xfrm>
          <a:prstGeom prst="rect">
            <a:avLst/>
          </a:prstGeom>
        </p:spPr>
        <p:txBody>
          <a:bodyPr vert="horz"/>
          <a:lstStyle>
            <a:lvl1pPr marL="133350" marR="0" indent="-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7300"/>
              </a:buClr>
              <a:buSzPct val="120000"/>
              <a:buFont typeface="Arial"/>
              <a:buChar char="•"/>
              <a:tabLst/>
              <a:defRPr sz="1300" b="0" i="0" spc="75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18841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">
            <a:extLst>
              <a:ext uri="{FF2B5EF4-FFF2-40B4-BE49-F238E27FC236}">
                <a16:creationId xmlns:a16="http://schemas.microsoft.com/office/drawing/2014/main" id="{D659F55A-5C6F-E14F-9EA9-2DF0B41E9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63204"/>
            <a:ext cx="4559300" cy="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B6EA2C3A-428A-1511-AE05-AE5AA83884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479" y="1059655"/>
            <a:ext cx="6172722" cy="304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b="0" i="0" spc="9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CF97A61D-ACA8-E11C-1103-611D5BF63A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479" y="520685"/>
            <a:ext cx="6172723" cy="36196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800" b="0" i="0" cap="all" spc="27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AF69813-6748-DE8D-3634-73628C029F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479" y="1541459"/>
            <a:ext cx="6172722" cy="317182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07300"/>
              </a:buClr>
              <a:buSzPct val="120000"/>
              <a:buNone/>
              <a:defRPr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3BC659B-F895-F30F-585B-6D02BD47C1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lang="de-DE" sz="1800" b="0" i="0" kern="1200" cap="all" spc="270" normalizeH="0" baseline="0" smtClean="0">
          <a:solidFill>
            <a:schemeClr val="tx1">
              <a:lumMod val="65000"/>
              <a:lumOff val="35000"/>
            </a:schemeClr>
          </a:solidFill>
          <a:latin typeface="Futura Book"/>
          <a:ea typeface="+mj-ea"/>
          <a:cs typeface="Futura Book"/>
        </a:defRPr>
      </a:lvl1pPr>
    </p:titleStyle>
    <p:bodyStyle>
      <a:lvl1pPr marL="0" indent="-93663" algn="l" defTabSz="457200" rtl="0" eaLnBrk="1" latinLnBrk="0" hangingPunct="1">
        <a:lnSpc>
          <a:spcPts val="2000"/>
        </a:lnSpc>
        <a:spcBef>
          <a:spcPct val="20000"/>
        </a:spcBef>
        <a:buClr>
          <a:srgbClr val="005294"/>
        </a:buClr>
        <a:buFont typeface="Arial"/>
        <a:buChar char="•"/>
        <a:defRPr sz="1400" b="0" i="0" kern="1200" spc="110">
          <a:solidFill>
            <a:schemeClr val="tx1">
              <a:lumMod val="65000"/>
              <a:lumOff val="35000"/>
            </a:schemeClr>
          </a:solidFill>
          <a:latin typeface="L Futura Light"/>
          <a:ea typeface="+mn-ea"/>
          <a:cs typeface="L Futura Light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Frutiger LT Std 45 Light"/>
          <a:ea typeface="+mn-ea"/>
          <a:cs typeface="Frutiger LT Std 45 Light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Frutiger LT Std 45 Light"/>
          <a:ea typeface="+mn-ea"/>
          <a:cs typeface="Frutiger LT Std 45 Light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rutiger LT Std 45 Light"/>
          <a:ea typeface="+mn-ea"/>
          <a:cs typeface="Frutiger LT Std 45 Light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rutiger LT Std 45 Light"/>
          <a:ea typeface="+mn-ea"/>
          <a:cs typeface="Frutiger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D91893-6AB0-1E33-217B-A9A6ECF6B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Chefsache Inklusion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629E6C-BC21-B99A-7D54-5E3EE3769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413" y="2319014"/>
            <a:ext cx="6189663" cy="1102611"/>
          </a:xfrm>
        </p:spPr>
        <p:txBody>
          <a:bodyPr/>
          <a:lstStyle/>
          <a:p>
            <a:r>
              <a:rPr lang="de-DE" dirty="0"/>
              <a:t>Psychische Gesundheit und psychische Erkrankung im Arbeitsleben </a:t>
            </a:r>
            <a:r>
              <a:rPr lang="de-DE" dirty="0" smtClean="0"/>
              <a:t> </a:t>
            </a:r>
          </a:p>
          <a:p>
            <a:r>
              <a:rPr lang="de-DE" sz="1400" dirty="0" smtClean="0"/>
              <a:t>Überblick </a:t>
            </a:r>
            <a:r>
              <a:rPr lang="de-DE" sz="1400" dirty="0"/>
              <a:t>und Handlungsmöglichkeiten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7A2053-41C5-8835-11FF-31BA921BAA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28. Juni 2022 – Porsche Leipzig</a:t>
            </a:r>
          </a:p>
        </p:txBody>
      </p:sp>
    </p:spTree>
    <p:extLst>
      <p:ext uri="{BB962C8B-B14F-4D97-AF65-F5344CB8AC3E}">
        <p14:creationId xmlns:p14="http://schemas.microsoft.com/office/powerpoint/2010/main" val="2918228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479" y="317497"/>
            <a:ext cx="6172723" cy="565154"/>
          </a:xfrm>
        </p:spPr>
        <p:txBody>
          <a:bodyPr/>
          <a:lstStyle/>
          <a:p>
            <a:r>
              <a:rPr lang="de-DE" dirty="0"/>
              <a:t>3. Das BTZ des Berufsförderungswerkes Dresden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Unser Leitbild </a:t>
            </a:r>
            <a:endParaRPr lang="de-DE" dirty="0"/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847840017"/>
              </p:ext>
            </p:extLst>
          </p:nvPr>
        </p:nvGraphicFramePr>
        <p:xfrm>
          <a:off x="727112" y="317497"/>
          <a:ext cx="6169813" cy="439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715220" y="4712963"/>
            <a:ext cx="2291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Leitbild des BTZ des BFW Dresden </a:t>
            </a:r>
          </a:p>
        </p:txBody>
      </p:sp>
    </p:spTree>
    <p:extLst>
      <p:ext uri="{BB962C8B-B14F-4D97-AF65-F5344CB8AC3E}">
        <p14:creationId xmlns:p14="http://schemas.microsoft.com/office/powerpoint/2010/main" val="668689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D7AC19-FA79-4492-B9DB-708F6CFA8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9970BE-D7EB-47F9-916C-7FA3566E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E601AC4-C0AE-41EE-AA46-7FF3A28C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017E2D9-8FD9-496D-BF41-9BA0E12B4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81A747A-338C-45A0-ADB3-18CF72E96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AC1E4D0-C763-4079-97A4-523378FB0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2A92A0D-2FBA-4EC0-818A-9885490CC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3590CA-5344-4574-AC5D-93A9E67E1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75ACC5-9788-49B5-B7A9-459F9C2D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F2AA71-4A3E-41EF-B241-CE2404E05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0CF4F74-434E-46F2-BF66-D3351D553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56C6BC7-93F0-41DA-9F4C-3A1063B13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3D2B08-C8DA-431A-9F70-1546FE40A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479" y="317497"/>
            <a:ext cx="6172723" cy="565154"/>
          </a:xfrm>
        </p:spPr>
        <p:txBody>
          <a:bodyPr/>
          <a:lstStyle/>
          <a:p>
            <a:r>
              <a:rPr lang="de-DE" dirty="0"/>
              <a:t>3. Das BTZ des Berufsförderungswerkes Dresden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Ein Meinungsüberblick unserer Teilnehmenden</a:t>
            </a:r>
            <a:endParaRPr lang="de-DE" dirty="0"/>
          </a:p>
        </p:txBody>
      </p:sp>
      <p:sp>
        <p:nvSpPr>
          <p:cNvPr id="7" name="Flussdiagramm: Grenzstelle 6"/>
          <p:cNvSpPr/>
          <p:nvPr/>
        </p:nvSpPr>
        <p:spPr>
          <a:xfrm>
            <a:off x="2344353" y="2505465"/>
            <a:ext cx="2752974" cy="722178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„Was kann Ihnen im Arbeitsleben eine geeignete Unterstützung bieten?“ </a:t>
            </a:r>
            <a:endParaRPr lang="de-DE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4123162" y="1378392"/>
            <a:ext cx="1352748" cy="893893"/>
          </a:xfrm>
          <a:prstGeom prst="wedgeEllipseCallout">
            <a:avLst>
              <a:gd name="adj1" fmla="val -34175"/>
              <a:gd name="adj2" fmla="val 655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Überstunden vermeiden</a:t>
            </a:r>
            <a:endParaRPr lang="de-DE" sz="12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5475908" y="1704140"/>
            <a:ext cx="1686297" cy="893893"/>
          </a:xfrm>
          <a:prstGeom prst="wedgeEllipseCallout">
            <a:avLst>
              <a:gd name="adj1" fmla="val -65065"/>
              <a:gd name="adj2" fmla="val 479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Anerkennung und Wertschätzung</a:t>
            </a:r>
            <a:endParaRPr lang="de-DE" sz="12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5475909" y="2730505"/>
            <a:ext cx="1686297" cy="893893"/>
          </a:xfrm>
          <a:prstGeom prst="wedgeEllipseCallout">
            <a:avLst>
              <a:gd name="adj1" fmla="val -67158"/>
              <a:gd name="adj2" fmla="val -407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Teilzeitmodelle</a:t>
            </a:r>
            <a:endParaRPr lang="de-DE" sz="12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vale Legende 10"/>
          <p:cNvSpPr/>
          <p:nvPr/>
        </p:nvSpPr>
        <p:spPr>
          <a:xfrm>
            <a:off x="461409" y="3460823"/>
            <a:ext cx="2226404" cy="909586"/>
          </a:xfrm>
          <a:prstGeom prst="wedgeEllipseCallout">
            <a:avLst>
              <a:gd name="adj1" fmla="val 38894"/>
              <a:gd name="adj2" fmla="val -706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Feste Zuständigkeitsbereiche und Aufgaben-anforderungen </a:t>
            </a:r>
            <a:endParaRPr lang="de-DE" sz="12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Ovale Legende 12"/>
          <p:cNvSpPr/>
          <p:nvPr/>
        </p:nvSpPr>
        <p:spPr>
          <a:xfrm>
            <a:off x="461409" y="2011341"/>
            <a:ext cx="1686297" cy="1068486"/>
          </a:xfrm>
          <a:prstGeom prst="wedgeEllipseCallout">
            <a:avLst>
              <a:gd name="adj1" fmla="val 56521"/>
              <a:gd name="adj2" fmla="val 251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Feste Ansprechpartner</a:t>
            </a:r>
            <a:endParaRPr lang="de-DE" sz="12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Ovale Legende 13"/>
          <p:cNvSpPr/>
          <p:nvPr/>
        </p:nvSpPr>
        <p:spPr>
          <a:xfrm>
            <a:off x="1824463" y="1356700"/>
            <a:ext cx="1763875" cy="893893"/>
          </a:xfrm>
          <a:prstGeom prst="wedgeEllipseCallout">
            <a:avLst>
              <a:gd name="adj1" fmla="val 27328"/>
              <a:gd name="adj2" fmla="val 660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Supervision, Mediation, Trainingsangebote</a:t>
            </a:r>
            <a:endParaRPr lang="de-DE" sz="12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Ovale Legende 14"/>
          <p:cNvSpPr/>
          <p:nvPr/>
        </p:nvSpPr>
        <p:spPr>
          <a:xfrm>
            <a:off x="2895692" y="3624398"/>
            <a:ext cx="1686297" cy="893893"/>
          </a:xfrm>
          <a:prstGeom prst="wedgeEllipseCallout">
            <a:avLst>
              <a:gd name="adj1" fmla="val 6133"/>
              <a:gd name="adj2" fmla="val -80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Aufklärung über psychische Erkrankungen </a:t>
            </a:r>
            <a:endParaRPr lang="de-DE" sz="12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Ovale Legende 15"/>
          <p:cNvSpPr/>
          <p:nvPr/>
        </p:nvSpPr>
        <p:spPr>
          <a:xfrm>
            <a:off x="4747644" y="3635671"/>
            <a:ext cx="1686297" cy="893893"/>
          </a:xfrm>
          <a:prstGeom prst="wedgeEllipseCallout">
            <a:avLst>
              <a:gd name="adj1" fmla="val -36253"/>
              <a:gd name="adj2" fmla="val -893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Angebote zur Vereinbarkeit von Familie und Beruf </a:t>
            </a:r>
            <a:endParaRPr lang="de-DE" sz="12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26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479" y="317497"/>
            <a:ext cx="6172723" cy="565154"/>
          </a:xfrm>
        </p:spPr>
        <p:txBody>
          <a:bodyPr/>
          <a:lstStyle/>
          <a:p>
            <a:r>
              <a:rPr lang="de-DE" dirty="0"/>
              <a:t>3. Das BTZ des Berufsförderungswerkes Dresden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Ein Meinungsüberblick unserer Teilnehmenden </a:t>
            </a:r>
            <a:endParaRPr lang="de-DE" dirty="0"/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452571"/>
              </p:ext>
            </p:extLst>
          </p:nvPr>
        </p:nvGraphicFramePr>
        <p:xfrm>
          <a:off x="520899" y="1745334"/>
          <a:ext cx="6399882" cy="261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34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D0ECB68-D78D-483A-9FC6-88598F33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D08593-415E-4166-AFC1-3ACD5D439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D374DD-6BF5-4E89-BA3F-6AA107B84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A4C918-5D34-4DB9-8E59-885C0457B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CB6BB2-4AD1-42D3-9EF9-423EA050B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B9713B-96F4-4D83-933A-4921A105B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 Tipps für die Praxis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Ein Überblick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396159" y="1409715"/>
            <a:ext cx="4649361" cy="3114852"/>
            <a:chOff x="1758891" y="1308093"/>
            <a:chExt cx="4649361" cy="3168461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758891" y="1663751"/>
              <a:ext cx="4649361" cy="2812803"/>
              <a:chOff x="3474719" y="2550160"/>
              <a:chExt cx="4734562" cy="4252789"/>
            </a:xfrm>
          </p:grpSpPr>
          <p:grpSp>
            <p:nvGrpSpPr>
              <p:cNvPr id="19" name="Gruppieren 18"/>
              <p:cNvGrpSpPr/>
              <p:nvPr/>
            </p:nvGrpSpPr>
            <p:grpSpPr>
              <a:xfrm>
                <a:off x="3688080" y="2550160"/>
                <a:ext cx="4307840" cy="1955800"/>
                <a:chOff x="3688080" y="3190240"/>
                <a:chExt cx="4307840" cy="1955800"/>
              </a:xfrm>
            </p:grpSpPr>
            <p:sp>
              <p:nvSpPr>
                <p:cNvPr id="24" name="Rechteck 23"/>
                <p:cNvSpPr/>
                <p:nvPr/>
              </p:nvSpPr>
              <p:spPr>
                <a:xfrm>
                  <a:off x="3688080" y="4968240"/>
                  <a:ext cx="4307840" cy="177800"/>
                </a:xfrm>
                <a:prstGeom prst="rect">
                  <a:avLst/>
                </a:prstGeom>
                <a:solidFill>
                  <a:srgbClr val="E7E6E6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leichschenkliges Dreieck 24"/>
                <p:cNvSpPr/>
                <p:nvPr/>
              </p:nvSpPr>
              <p:spPr>
                <a:xfrm>
                  <a:off x="5598159" y="3190240"/>
                  <a:ext cx="497840" cy="1788160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rapezoid 19"/>
              <p:cNvSpPr/>
              <p:nvPr/>
            </p:nvSpPr>
            <p:spPr>
              <a:xfrm>
                <a:off x="7132321" y="4765037"/>
                <a:ext cx="1076960" cy="2037912"/>
              </a:xfrm>
              <a:prstGeom prst="trapezoid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Belastungen </a:t>
                </a:r>
              </a:p>
            </p:txBody>
          </p:sp>
          <p:sp>
            <p:nvSpPr>
              <p:cNvPr id="21" name="Sechseck 20"/>
              <p:cNvSpPr/>
              <p:nvPr/>
            </p:nvSpPr>
            <p:spPr>
              <a:xfrm>
                <a:off x="3474719" y="4765040"/>
                <a:ext cx="1483360" cy="1956855"/>
              </a:xfrm>
              <a:prstGeom prst="hexagon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Persönliche Ressourcen </a:t>
                </a:r>
              </a:p>
            </p:txBody>
          </p:sp>
          <p:cxnSp>
            <p:nvCxnSpPr>
              <p:cNvPr id="22" name="Gerader Verbinder 21"/>
              <p:cNvCxnSpPr/>
              <p:nvPr/>
            </p:nvCxnSpPr>
            <p:spPr>
              <a:xfrm flipV="1">
                <a:off x="4216400" y="4505960"/>
                <a:ext cx="0" cy="2590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Gerader Verbinder 22"/>
              <p:cNvCxnSpPr/>
              <p:nvPr/>
            </p:nvCxnSpPr>
            <p:spPr>
              <a:xfrm flipV="1">
                <a:off x="7680960" y="4505960"/>
                <a:ext cx="0" cy="2590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4" name="Gruppieren 13"/>
            <p:cNvGrpSpPr/>
            <p:nvPr/>
          </p:nvGrpSpPr>
          <p:grpSpPr>
            <a:xfrm>
              <a:off x="1913571" y="1308093"/>
              <a:ext cx="4403055" cy="2057761"/>
              <a:chOff x="4484226" y="1628834"/>
              <a:chExt cx="5877560" cy="3111210"/>
            </a:xfrm>
          </p:grpSpPr>
          <p:sp>
            <p:nvSpPr>
              <p:cNvPr id="15" name="Halbbogen 14"/>
              <p:cNvSpPr/>
              <p:nvPr/>
            </p:nvSpPr>
            <p:spPr>
              <a:xfrm>
                <a:off x="4484226" y="1630131"/>
                <a:ext cx="5877560" cy="3109913"/>
              </a:xfrm>
              <a:prstGeom prst="blockArc">
                <a:avLst>
                  <a:gd name="adj1" fmla="val 12263902"/>
                  <a:gd name="adj2" fmla="val 19971775"/>
                  <a:gd name="adj3" fmla="val 16351"/>
                </a:avLst>
              </a:prstGeom>
              <a:gradFill>
                <a:gsLst>
                  <a:gs pos="0">
                    <a:srgbClr val="70AD47">
                      <a:lumMod val="40000"/>
                      <a:lumOff val="60000"/>
                    </a:srgbClr>
                  </a:gs>
                  <a:gs pos="56000">
                    <a:srgbClr val="FFC000">
                      <a:lumMod val="20000"/>
                      <a:lumOff val="80000"/>
                    </a:srgbClr>
                  </a:gs>
                  <a:gs pos="100000">
                    <a:srgbClr val="ED7D31">
                      <a:lumMod val="40000"/>
                      <a:lumOff val="60000"/>
                    </a:srgbClr>
                  </a:gs>
                </a:gsLst>
                <a:lin ang="0" scaled="1"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6594966" y="1628834"/>
                <a:ext cx="1656080" cy="40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Beanspruchung </a:t>
                </a: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5088256" y="2341315"/>
                <a:ext cx="944880" cy="40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niedrig </a:t>
                </a: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8905489" y="2380110"/>
                <a:ext cx="944880" cy="40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hoch </a:t>
                </a:r>
              </a:p>
            </p:txBody>
          </p:sp>
        </p:grpSp>
      </p:grpSp>
      <p:sp>
        <p:nvSpPr>
          <p:cNvPr id="26" name="Ellipse 25"/>
          <p:cNvSpPr/>
          <p:nvPr/>
        </p:nvSpPr>
        <p:spPr>
          <a:xfrm>
            <a:off x="4641753" y="2963802"/>
            <a:ext cx="1736263" cy="1676008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1256360" y="2984864"/>
            <a:ext cx="1736263" cy="1676008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810949" y="2562082"/>
            <a:ext cx="2041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Ressourcen stärken </a:t>
            </a:r>
            <a:endParaRPr lang="de-DE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024582" y="2513810"/>
            <a:ext cx="2041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Belastungen justieren </a:t>
            </a:r>
            <a:endParaRPr lang="de-DE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4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34481" y="1580323"/>
            <a:ext cx="6172722" cy="2136912"/>
          </a:xfrm>
        </p:spPr>
        <p:txBody>
          <a:bodyPr/>
          <a:lstStyle/>
          <a:p>
            <a:pPr marL="192087" indent="-285750">
              <a:lnSpc>
                <a:spcPct val="250000"/>
              </a:lnSpc>
              <a:buClr>
                <a:srgbClr val="C6143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Aufbau einer förderlichen Unternehmenskultur</a:t>
            </a:r>
          </a:p>
          <a:p>
            <a:pPr marL="192087" indent="-285750">
              <a:lnSpc>
                <a:spcPct val="250000"/>
              </a:lnSpc>
              <a:buClr>
                <a:srgbClr val="C6143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Angebote zur Stärkung </a:t>
            </a:r>
            <a:r>
              <a:rPr lang="de-DE" dirty="0"/>
              <a:t>von </a:t>
            </a:r>
            <a:r>
              <a:rPr lang="de-DE" dirty="0" smtClean="0"/>
              <a:t>Ressourcen</a:t>
            </a:r>
          </a:p>
          <a:p>
            <a:pPr marL="192087" indent="-285750">
              <a:lnSpc>
                <a:spcPct val="250000"/>
              </a:lnSpc>
              <a:buClr>
                <a:srgbClr val="C61431"/>
              </a:buClr>
              <a:buFont typeface="Wingdings" panose="05000000000000000000" pitchFamily="2" charset="2"/>
              <a:buChar char="Ø"/>
            </a:pPr>
            <a:r>
              <a:rPr lang="de-DE" dirty="0"/>
              <a:t>Angebote zur Vereinbarkeit von Familie und Beruf </a:t>
            </a:r>
          </a:p>
          <a:p>
            <a:pPr indent="0"/>
            <a:endParaRPr lang="de-DE" dirty="0"/>
          </a:p>
          <a:p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 Tipps für die Praxis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Arbeitgeber und Unternehmen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226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34479" y="1530077"/>
            <a:ext cx="6172722" cy="2525088"/>
          </a:xfrm>
        </p:spPr>
        <p:txBody>
          <a:bodyPr/>
          <a:lstStyle/>
          <a:p>
            <a:pPr marL="192087" indent="-285750">
              <a:lnSpc>
                <a:spcPct val="250000"/>
              </a:lnSpc>
              <a:buClr>
                <a:srgbClr val="C6143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Förderung von Ressourcen </a:t>
            </a:r>
            <a:r>
              <a:rPr lang="de-DE" smtClean="0"/>
              <a:t>im Team </a:t>
            </a:r>
            <a:endParaRPr lang="de-DE" dirty="0" smtClean="0"/>
          </a:p>
          <a:p>
            <a:pPr marL="192087" indent="-285750">
              <a:lnSpc>
                <a:spcPct val="250000"/>
              </a:lnSpc>
              <a:buClr>
                <a:srgbClr val="C61431"/>
              </a:buClr>
              <a:buFont typeface="Wingdings" panose="05000000000000000000" pitchFamily="2" charset="2"/>
              <a:buChar char="Ø"/>
            </a:pPr>
            <a:r>
              <a:rPr lang="de-DE" dirty="0"/>
              <a:t>Nutzung externer Beratungs- und </a:t>
            </a:r>
            <a:r>
              <a:rPr lang="de-DE" dirty="0" smtClean="0"/>
              <a:t>Unterstützungsangebote</a:t>
            </a:r>
          </a:p>
          <a:p>
            <a:pPr marL="192087" indent="-285750">
              <a:lnSpc>
                <a:spcPct val="250000"/>
              </a:lnSpc>
              <a:buClr>
                <a:srgbClr val="C61431"/>
              </a:buClr>
              <a:buFont typeface="Wingdings" panose="05000000000000000000" pitchFamily="2" charset="2"/>
              <a:buChar char="Ø"/>
            </a:pPr>
            <a:r>
              <a:rPr lang="de-DE" dirty="0"/>
              <a:t>Feste Ansprechpartner in betroffenen Teams </a:t>
            </a:r>
          </a:p>
          <a:p>
            <a:pPr indent="0"/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 Tipps für die Praxis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Gefährdete Berufsgruppen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885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34481" y="1758677"/>
            <a:ext cx="6172722" cy="2117584"/>
          </a:xfrm>
        </p:spPr>
        <p:txBody>
          <a:bodyPr/>
          <a:lstStyle/>
          <a:p>
            <a:pPr marL="192087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Handlungsmöglichkeiten für Führungskräfte und Sensibilisierung</a:t>
            </a:r>
          </a:p>
          <a:p>
            <a:pPr marL="192087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/>
              <a:t>Umsetzung von Betrieblichem </a:t>
            </a:r>
            <a:r>
              <a:rPr lang="de-DE" dirty="0" smtClean="0"/>
              <a:t>Eingliederungsmanagement</a:t>
            </a:r>
          </a:p>
          <a:p>
            <a:pPr marL="192087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/>
              <a:t>Professionelle Anlaufstellen für betroffene Mitarbeitende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 Tipps für die Praxis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Psychisch Erkrankte Mitarbeitende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572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DF7176-1226-95D7-756B-2451879B1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479" y="383695"/>
            <a:ext cx="6172723" cy="536934"/>
          </a:xfrm>
        </p:spPr>
        <p:txBody>
          <a:bodyPr/>
          <a:lstStyle/>
          <a:p>
            <a:r>
              <a:rPr lang="de-DE" dirty="0" smtClean="0"/>
              <a:t>Zusammenfassung und Fazit</a:t>
            </a:r>
            <a:endParaRPr lang="de-DE" sz="1800" dirty="0"/>
          </a:p>
        </p:txBody>
      </p:sp>
      <p:sp>
        <p:nvSpPr>
          <p:cNvPr id="6" name="Textplatzhalter 7"/>
          <p:cNvSpPr txBox="1">
            <a:spLocks/>
          </p:cNvSpPr>
          <p:nvPr/>
        </p:nvSpPr>
        <p:spPr>
          <a:xfrm>
            <a:off x="634479" y="1388948"/>
            <a:ext cx="6172723" cy="3063782"/>
          </a:xfrm>
          <a:prstGeom prst="rect">
            <a:avLst/>
          </a:prstGeom>
        </p:spPr>
        <p:txBody>
          <a:bodyPr vert="horz"/>
          <a:lstStyle>
            <a:lvl1pPr marL="133350" marR="0" indent="-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7300"/>
              </a:buClr>
              <a:buSzPct val="120000"/>
              <a:buFont typeface="Arial"/>
              <a:buChar char="•"/>
              <a:tabLst/>
              <a:defRPr sz="1300" b="0" i="0" kern="1200" spc="75" baseline="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de-DE" dirty="0"/>
              <a:t>Psychische Erkrankungen zählen inzwischen zu den häufigsten Gründen für Arbeitsunfähigkeit </a:t>
            </a:r>
          </a:p>
          <a:p>
            <a:pPr>
              <a:spcAft>
                <a:spcPts val="1200"/>
              </a:spcAft>
            </a:pPr>
            <a:r>
              <a:rPr lang="de-DE" dirty="0"/>
              <a:t>Eine Balance von Ressourcen und Belastungen kann psychische Gesundheit erhalten </a:t>
            </a:r>
          </a:p>
          <a:p>
            <a:pPr>
              <a:spcAft>
                <a:spcPts val="1200"/>
              </a:spcAft>
            </a:pPr>
            <a:r>
              <a:rPr lang="de-DE" dirty="0"/>
              <a:t>Arbeitgeber verfügen über vielfältige Gestaltungsspielräume, um das psychische Wohlbefinden im Arbeitsleben zu fördern </a:t>
            </a:r>
          </a:p>
          <a:p>
            <a:pPr>
              <a:spcAft>
                <a:spcPts val="1200"/>
              </a:spcAft>
            </a:pPr>
            <a:r>
              <a:rPr lang="de-DE" dirty="0"/>
              <a:t>Es stehen vielfältige Unterstützungsangebote für Arbeitgeber zur Verfügung </a:t>
            </a:r>
          </a:p>
          <a:p>
            <a:pPr>
              <a:spcAft>
                <a:spcPts val="1200"/>
              </a:spcAft>
            </a:pPr>
            <a:r>
              <a:rPr lang="de-DE" dirty="0"/>
              <a:t>Auch in kleinen und Kleinstbetrieben sind Maßnahmen zur Förderung psychischer und physischer Gesundheit kosteneffizient umsetzbar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08167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DF7176-1226-95D7-756B-2451879B1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479" y="383695"/>
            <a:ext cx="6172723" cy="536934"/>
          </a:xfrm>
        </p:spPr>
        <p:txBody>
          <a:bodyPr/>
          <a:lstStyle/>
          <a:p>
            <a:r>
              <a:rPr lang="de-DE" dirty="0" smtClean="0"/>
              <a:t>weiterführende Informationen und praxisnahe Handreichungen</a:t>
            </a:r>
            <a:endParaRPr lang="de-DE" sz="1800" dirty="0"/>
          </a:p>
        </p:txBody>
      </p:sp>
      <p:pic>
        <p:nvPicPr>
          <p:cNvPr id="9" name="Inhaltsplatzhalter 3"/>
          <p:cNvPicPr>
            <a:picLocks noChangeAspect="1"/>
          </p:cNvPicPr>
          <p:nvPr/>
        </p:nvPicPr>
        <p:blipFill rotWithShape="1">
          <a:blip r:embed="rId3"/>
          <a:srcRect t="11981" r="1550" b="3495"/>
          <a:stretch/>
        </p:blipFill>
        <p:spPr>
          <a:xfrm>
            <a:off x="685536" y="1722133"/>
            <a:ext cx="6070607" cy="300161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5536" y="1175324"/>
            <a:ext cx="60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Praxisnahe Informationen und Handreichungen </a:t>
            </a:r>
            <a:r>
              <a:rPr lang="de-DE" sz="1300" dirty="0" smtClean="0">
                <a:latin typeface="Arial Narrow" panose="020B0606020202030204" pitchFamily="34" charset="0"/>
              </a:rPr>
              <a:t>auf</a:t>
            </a:r>
            <a:r>
              <a:rPr lang="de-DE" sz="1400" dirty="0" smtClean="0">
                <a:latin typeface="Arial Narrow" panose="020B0606020202030204" pitchFamily="34" charset="0"/>
              </a:rPr>
              <a:t> der Internetseite der </a:t>
            </a:r>
            <a:r>
              <a:rPr lang="de-DE" sz="1400" dirty="0" err="1" smtClean="0">
                <a:latin typeface="Arial Narrow" panose="020B0606020202030204" pitchFamily="34" charset="0"/>
              </a:rPr>
              <a:t>psyGA</a:t>
            </a:r>
            <a:r>
              <a:rPr lang="de-DE" sz="1400" dirty="0" smtClean="0">
                <a:latin typeface="Arial Narrow" panose="020B0606020202030204" pitchFamily="34" charset="0"/>
              </a:rPr>
              <a:t> (Initiative für psychische Gesundheit am Arbeitsplatz): https</a:t>
            </a:r>
            <a:r>
              <a:rPr lang="de-DE" sz="1400" dirty="0">
                <a:latin typeface="Arial Narrow" panose="020B0606020202030204" pitchFamily="34" charset="0"/>
              </a:rPr>
              <a:t>://www.psyga.info/</a:t>
            </a:r>
          </a:p>
        </p:txBody>
      </p:sp>
    </p:spTree>
    <p:extLst>
      <p:ext uri="{BB962C8B-B14F-4D97-AF65-F5344CB8AC3E}">
        <p14:creationId xmlns:p14="http://schemas.microsoft.com/office/powerpoint/2010/main" val="3462841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634478" y="1059654"/>
            <a:ext cx="6472377" cy="3790138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de-DE" sz="1100" dirty="0"/>
              <a:t>BKK Dachverband (</a:t>
            </a:r>
            <a:r>
              <a:rPr lang="de-DE" sz="1100" dirty="0" err="1"/>
              <a:t>Hg</a:t>
            </a:r>
            <a:r>
              <a:rPr lang="de-DE" sz="1100" dirty="0"/>
              <a:t>.) (</a:t>
            </a:r>
            <a:r>
              <a:rPr lang="de-DE" sz="1100" dirty="0" smtClean="0"/>
              <a:t>2019): Psychisch krank im Job - Praxishilfe. </a:t>
            </a:r>
            <a:r>
              <a:rPr lang="de-DE" sz="1100" dirty="0"/>
              <a:t>URL: https://www.bkk-dachverband.de/publikationen/selbsthilfe-broschueren/psychisch-krank-im-job </a:t>
            </a:r>
            <a:r>
              <a:rPr lang="de-DE" sz="1100" dirty="0" smtClean="0"/>
              <a:t>(letzter Zugriff</a:t>
            </a:r>
            <a:r>
              <a:rPr lang="de-DE" sz="1100" dirty="0"/>
              <a:t>: 15.06.2022, </a:t>
            </a:r>
            <a:r>
              <a:rPr lang="de-DE" sz="1100" dirty="0" smtClean="0"/>
              <a:t>12:00 </a:t>
            </a:r>
            <a:r>
              <a:rPr lang="de-DE" sz="1100" dirty="0"/>
              <a:t>Uhr). </a:t>
            </a:r>
            <a:endParaRPr lang="de-DE" sz="1100" dirty="0" smtClean="0"/>
          </a:p>
          <a:p>
            <a:pPr algn="just">
              <a:spcAft>
                <a:spcPts val="1200"/>
              </a:spcAft>
            </a:pPr>
            <a:r>
              <a:rPr lang="de-DE" sz="1100" dirty="0" smtClean="0"/>
              <a:t>BKK </a:t>
            </a:r>
            <a:r>
              <a:rPr lang="de-DE" sz="1100" dirty="0"/>
              <a:t>Dachverband (</a:t>
            </a:r>
            <a:r>
              <a:rPr lang="de-DE" sz="1100" dirty="0" err="1"/>
              <a:t>Hg</a:t>
            </a:r>
            <a:r>
              <a:rPr lang="de-DE" sz="1100" dirty="0"/>
              <a:t>.) (</a:t>
            </a:r>
            <a:r>
              <a:rPr lang="de-DE" sz="1100" dirty="0" smtClean="0"/>
              <a:t>2021): </a:t>
            </a:r>
            <a:r>
              <a:rPr lang="de-DE" sz="1100" dirty="0"/>
              <a:t>BKK Gesundheitsreport </a:t>
            </a:r>
            <a:r>
              <a:rPr lang="de-DE" sz="1100" dirty="0" smtClean="0"/>
              <a:t>2021. URL: https</a:t>
            </a:r>
            <a:r>
              <a:rPr lang="de-DE" sz="1100" dirty="0"/>
              <a:t>://www.bkk-dachverband.de/publikationen/bkk-gesundheitsreport/bkk-gesundheitsreport-2021 </a:t>
            </a:r>
            <a:r>
              <a:rPr lang="de-DE" sz="1100" dirty="0" smtClean="0"/>
              <a:t>(letzter Zugriff</a:t>
            </a:r>
            <a:r>
              <a:rPr lang="de-DE" sz="1100" dirty="0"/>
              <a:t>: </a:t>
            </a:r>
            <a:r>
              <a:rPr lang="de-DE" sz="1100" dirty="0" smtClean="0"/>
              <a:t>15.06.2022, 11:50 Uhr). </a:t>
            </a:r>
          </a:p>
          <a:p>
            <a:pPr>
              <a:spcAft>
                <a:spcPts val="1200"/>
              </a:spcAft>
            </a:pPr>
            <a:r>
              <a:rPr lang="de-DE" sz="1100" dirty="0"/>
              <a:t>DIN e.V. (Hrsg.) (ISO 10075-1:2017): EN ISO 10075-1:2017, Ergonomische Grundlagen bezüglich psychischer Arbeitsbelastung - Teil 1: Allgemeine Aspekte und Konzepte und </a:t>
            </a:r>
            <a:r>
              <a:rPr lang="de-DE" sz="1100" dirty="0" smtClean="0"/>
              <a:t>Begriffe.</a:t>
            </a:r>
          </a:p>
          <a:p>
            <a:pPr>
              <a:spcAft>
                <a:spcPts val="1200"/>
              </a:spcAft>
            </a:pPr>
            <a:r>
              <a:rPr lang="de-DE" sz="1100" dirty="0" smtClean="0"/>
              <a:t>Portal für psychische Gesundheit am Arbeitsplatz – </a:t>
            </a:r>
            <a:r>
              <a:rPr lang="de-DE" sz="1100" dirty="0" err="1" smtClean="0"/>
              <a:t>PsyGA</a:t>
            </a:r>
            <a:r>
              <a:rPr lang="de-DE" sz="1100" dirty="0" smtClean="0"/>
              <a:t>; URL</a:t>
            </a:r>
            <a:r>
              <a:rPr lang="de-DE" sz="1100" dirty="0"/>
              <a:t>: https://</a:t>
            </a:r>
            <a:r>
              <a:rPr lang="de-DE" sz="1100" dirty="0" smtClean="0"/>
              <a:t>www.psyga.info/unsere-angebote?gclid=EAIaIQobChMIiZ_bvpev-AIVZo9oCR0nOQMEEAAYASAAEgJBTvD_BwE (letzter Zugriff: 08.06.2022, 09:15 Uhr). </a:t>
            </a:r>
          </a:p>
          <a:p>
            <a:pPr>
              <a:spcAft>
                <a:spcPts val="1200"/>
              </a:spcAft>
            </a:pPr>
            <a:endParaRPr lang="de-DE" sz="1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200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ACCB49-D7F1-A52F-18AE-B1311D1629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479" y="1376535"/>
            <a:ext cx="6172722" cy="2568448"/>
          </a:xfrm>
        </p:spPr>
        <p:txBody>
          <a:bodyPr/>
          <a:lstStyle/>
          <a:p>
            <a:pPr marL="249237" indent="-342900">
              <a:lnSpc>
                <a:spcPct val="2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de-DE" dirty="0"/>
              <a:t>Einleitung: Wie entstehen psychische Erkrankungen? </a:t>
            </a:r>
          </a:p>
          <a:p>
            <a:pPr marL="249237" indent="-342900">
              <a:lnSpc>
                <a:spcPct val="2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de-DE" dirty="0"/>
              <a:t>Psychische Erkrankungen in der </a:t>
            </a:r>
            <a:r>
              <a:rPr lang="de-DE" dirty="0" smtClean="0"/>
              <a:t>Arbeitswelt</a:t>
            </a:r>
          </a:p>
          <a:p>
            <a:pPr marL="249237" indent="-342900">
              <a:lnSpc>
                <a:spcPct val="2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de-DE" dirty="0" smtClean="0"/>
              <a:t>Praxis im BTZ </a:t>
            </a:r>
            <a:r>
              <a:rPr lang="de-DE" dirty="0"/>
              <a:t>des Berufsförderungswerkes Dresden </a:t>
            </a:r>
            <a:endParaRPr lang="de-DE" dirty="0" smtClean="0"/>
          </a:p>
          <a:p>
            <a:pPr marL="249237" indent="-342900">
              <a:lnSpc>
                <a:spcPct val="2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de-DE" dirty="0" smtClean="0"/>
              <a:t>Tipps </a:t>
            </a:r>
            <a:r>
              <a:rPr lang="de-DE" dirty="0"/>
              <a:t>für die Praxis </a:t>
            </a:r>
          </a:p>
          <a:p>
            <a:pPr indent="0"/>
            <a:endParaRPr lang="de-DE" sz="16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DF7176-1226-95D7-756B-2451879B1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1800" dirty="0" smtClean="0"/>
              <a:t>Gliederung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28536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B1EC197-B2B6-644A-C144-0DBC4A241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Alltagspsychologische Sichtweise: 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Wie </a:t>
            </a:r>
            <a:r>
              <a:rPr lang="de-DE" dirty="0"/>
              <a:t>entstehen psychische Erkrankungen?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4EBE8EB-4D1B-ADBC-45A4-682B054ED7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479" y="3003543"/>
            <a:ext cx="6172722" cy="304800"/>
          </a:xfrm>
        </p:spPr>
        <p:txBody>
          <a:bodyPr/>
          <a:lstStyle/>
          <a:p>
            <a:r>
              <a:rPr lang="de-DE" dirty="0"/>
              <a:t>Realität: Gesundheits-Krankheits-Kontinuum </a:t>
            </a:r>
          </a:p>
          <a:p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634480" y="1961225"/>
            <a:ext cx="6172722" cy="691200"/>
            <a:chOff x="1503680" y="2657952"/>
            <a:chExt cx="8869680" cy="1088390"/>
          </a:xfrm>
        </p:grpSpPr>
        <p:sp>
          <p:nvSpPr>
            <p:cNvPr id="9" name="Rechteck 8"/>
            <p:cNvSpPr/>
            <p:nvPr/>
          </p:nvSpPr>
          <p:spPr>
            <a:xfrm>
              <a:off x="1503680" y="2657952"/>
              <a:ext cx="4358640" cy="108839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Psychische Gesundheit 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6014720" y="2657952"/>
              <a:ext cx="4358640" cy="1088390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Psychische Erkrankung</a:t>
              </a:r>
            </a:p>
          </p:txBody>
        </p:sp>
      </p:grpSp>
      <p:sp>
        <p:nvSpPr>
          <p:cNvPr id="12" name="Rechteck 11"/>
          <p:cNvSpPr/>
          <p:nvPr/>
        </p:nvSpPr>
        <p:spPr>
          <a:xfrm>
            <a:off x="634480" y="3308343"/>
            <a:ext cx="6172721" cy="69093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40000"/>
                  <a:lumOff val="60000"/>
                </a:srgbClr>
              </a:gs>
              <a:gs pos="56000">
                <a:srgbClr val="FFC000">
                  <a:lumMod val="20000"/>
                  <a:lumOff val="80000"/>
                </a:srgbClr>
              </a:gs>
              <a:gs pos="100000">
                <a:srgbClr val="ED7D31">
                  <a:lumMod val="40000"/>
                  <a:lumOff val="60000"/>
                </a:srgbClr>
              </a:gs>
            </a:gsLst>
            <a:lin ang="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Psychische Gesundheit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de-DE" sz="16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	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		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Psychische Erkrankung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25938" y="4581468"/>
            <a:ext cx="2480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BKK Broschüre: Psychisch krank im Job  </a:t>
            </a:r>
          </a:p>
        </p:txBody>
      </p:sp>
    </p:spTree>
    <p:extLst>
      <p:ext uri="{BB962C8B-B14F-4D97-AF65-F5344CB8AC3E}">
        <p14:creationId xmlns:p14="http://schemas.microsoft.com/office/powerpoint/2010/main" val="1711800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Wie </a:t>
            </a:r>
            <a:r>
              <a:rPr lang="de-DE" dirty="0"/>
              <a:t>entstehen psychische Erkrankungen?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684704" y="4581468"/>
            <a:ext cx="13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DIN EN ISO 10.075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34479" y="1562100"/>
            <a:ext cx="1807294" cy="1227850"/>
          </a:xfrm>
        </p:spPr>
        <p:txBody>
          <a:bodyPr/>
          <a:lstStyle/>
          <a:p>
            <a:r>
              <a:rPr lang="de-DE" dirty="0" smtClean="0"/>
              <a:t>Belastungs-Beanspruchungs-Modell: 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 rot="20931958">
            <a:off x="1968413" y="1557665"/>
            <a:ext cx="4649361" cy="2812803"/>
            <a:chOff x="3474719" y="2550160"/>
            <a:chExt cx="4734562" cy="4252789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3688080" y="2550160"/>
              <a:ext cx="4307840" cy="1955800"/>
              <a:chOff x="3688080" y="3190240"/>
              <a:chExt cx="4307840" cy="1955800"/>
            </a:xfrm>
          </p:grpSpPr>
          <p:sp>
            <p:nvSpPr>
              <p:cNvPr id="26" name="Rechteck 25"/>
              <p:cNvSpPr/>
              <p:nvPr/>
            </p:nvSpPr>
            <p:spPr>
              <a:xfrm>
                <a:off x="3688080" y="4968240"/>
                <a:ext cx="4307840" cy="177800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leichschenkliges Dreieck 26"/>
              <p:cNvSpPr/>
              <p:nvPr/>
            </p:nvSpPr>
            <p:spPr>
              <a:xfrm>
                <a:off x="5598159" y="3190240"/>
                <a:ext cx="497840" cy="1788160"/>
              </a:xfrm>
              <a:prstGeom prst="triangl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rapezoid 21"/>
            <p:cNvSpPr/>
            <p:nvPr/>
          </p:nvSpPr>
          <p:spPr>
            <a:xfrm>
              <a:off x="7132321" y="4765037"/>
              <a:ext cx="1076960" cy="2037912"/>
            </a:xfrm>
            <a:prstGeom prst="trapezoid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Belastungen </a:t>
              </a:r>
            </a:p>
          </p:txBody>
        </p:sp>
        <p:sp>
          <p:nvSpPr>
            <p:cNvPr id="23" name="Sechseck 22"/>
            <p:cNvSpPr/>
            <p:nvPr/>
          </p:nvSpPr>
          <p:spPr>
            <a:xfrm>
              <a:off x="3474719" y="4765040"/>
              <a:ext cx="1483360" cy="1956855"/>
            </a:xfrm>
            <a:prstGeom prst="hexagon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Persönliche Ressourcen </a:t>
              </a:r>
            </a:p>
          </p:txBody>
        </p:sp>
        <p:cxnSp>
          <p:nvCxnSpPr>
            <p:cNvPr id="24" name="Gerader Verbinder 23"/>
            <p:cNvCxnSpPr/>
            <p:nvPr/>
          </p:nvCxnSpPr>
          <p:spPr>
            <a:xfrm flipV="1">
              <a:off x="4216400" y="4505960"/>
              <a:ext cx="0" cy="2590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" name="Gerader Verbinder 24"/>
            <p:cNvCxnSpPr/>
            <p:nvPr/>
          </p:nvCxnSpPr>
          <p:spPr>
            <a:xfrm flipV="1">
              <a:off x="7680960" y="4505960"/>
              <a:ext cx="0" cy="2590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6" name="Gruppieren 15"/>
          <p:cNvGrpSpPr/>
          <p:nvPr/>
        </p:nvGrpSpPr>
        <p:grpSpPr>
          <a:xfrm>
            <a:off x="1913571" y="1308951"/>
            <a:ext cx="4403055" cy="2057761"/>
            <a:chOff x="4484226" y="1628834"/>
            <a:chExt cx="5877560" cy="3111210"/>
          </a:xfrm>
        </p:grpSpPr>
        <p:sp>
          <p:nvSpPr>
            <p:cNvPr id="17" name="Halbbogen 16"/>
            <p:cNvSpPr/>
            <p:nvPr/>
          </p:nvSpPr>
          <p:spPr>
            <a:xfrm>
              <a:off x="4484226" y="1630132"/>
              <a:ext cx="5877560" cy="3109912"/>
            </a:xfrm>
            <a:prstGeom prst="blockArc">
              <a:avLst>
                <a:gd name="adj1" fmla="val 12263902"/>
                <a:gd name="adj2" fmla="val 19971775"/>
                <a:gd name="adj3" fmla="val 16351"/>
              </a:avLst>
            </a:prstGeom>
            <a:gradFill>
              <a:gsLst>
                <a:gs pos="0">
                  <a:srgbClr val="70AD47">
                    <a:lumMod val="40000"/>
                    <a:lumOff val="60000"/>
                  </a:srgbClr>
                </a:gs>
                <a:gs pos="56000">
                  <a:srgbClr val="FFC000">
                    <a:lumMod val="20000"/>
                    <a:lumOff val="80000"/>
                  </a:srgbClr>
                </a:gs>
                <a:gs pos="100000">
                  <a:srgbClr val="ED7D31">
                    <a:lumMod val="40000"/>
                    <a:lumOff val="60000"/>
                  </a:srgbClr>
                </a:gs>
              </a:gsLst>
              <a:lin ang="0" scaled="1"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594966" y="1628834"/>
              <a:ext cx="1656080" cy="40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Beanspruchung 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088256" y="2341315"/>
              <a:ext cx="944880" cy="40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niedrig 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8905489" y="2380110"/>
              <a:ext cx="944880" cy="40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hoch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674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479" y="317497"/>
            <a:ext cx="6172723" cy="565154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/>
              <a:t>Psychische Erkrankungen in der </a:t>
            </a:r>
            <a:r>
              <a:rPr lang="de-DE" dirty="0" smtClean="0"/>
              <a:t>Arbeitswelt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allgemeiner </a:t>
            </a:r>
            <a:r>
              <a:rPr lang="de-DE" dirty="0" smtClean="0"/>
              <a:t>Überblick - Arbeitsunfähigkeitsfälle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811697" y="4581468"/>
            <a:ext cx="2195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BKK Gesundheitsreport 2021</a:t>
            </a: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846779585"/>
              </p:ext>
            </p:extLst>
          </p:nvPr>
        </p:nvGraphicFramePr>
        <p:xfrm>
          <a:off x="147302" y="1173982"/>
          <a:ext cx="7147075" cy="368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0110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479" y="317497"/>
            <a:ext cx="6172723" cy="565154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/>
              <a:t>Psychische Erkrankungen in der </a:t>
            </a:r>
            <a:r>
              <a:rPr lang="de-DE" dirty="0" smtClean="0"/>
              <a:t>Arbeitswelt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allgemeiner </a:t>
            </a:r>
            <a:r>
              <a:rPr lang="de-DE" dirty="0" smtClean="0"/>
              <a:t>Überblick- Arbeitsunfähigkeitstage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157926" y="4581468"/>
            <a:ext cx="184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BKK Gesundheitsreport 2021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308683532"/>
              </p:ext>
            </p:extLst>
          </p:nvPr>
        </p:nvGraphicFramePr>
        <p:xfrm>
          <a:off x="289620" y="1089911"/>
          <a:ext cx="6862439" cy="332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2503134743"/>
              </p:ext>
            </p:extLst>
          </p:nvPr>
        </p:nvGraphicFramePr>
        <p:xfrm>
          <a:off x="0" y="1428504"/>
          <a:ext cx="4668921" cy="340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6330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479" y="317497"/>
            <a:ext cx="6172723" cy="565154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/>
              <a:t>Psychische Erkrankungen in der </a:t>
            </a:r>
            <a:r>
              <a:rPr lang="de-DE" dirty="0" smtClean="0"/>
              <a:t>Arbeitswelt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Unterschiede zwischen Männern und Frauen?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999383" y="4581468"/>
            <a:ext cx="2007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BKK Gesundheitsreport 2021</a:t>
            </a:r>
          </a:p>
        </p:txBody>
      </p:sp>
      <p:graphicFrame>
        <p:nvGraphicFramePr>
          <p:cNvPr id="12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158465"/>
              </p:ext>
            </p:extLst>
          </p:nvPr>
        </p:nvGraphicFramePr>
        <p:xfrm>
          <a:off x="838199" y="1399143"/>
          <a:ext cx="5969003" cy="309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2873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DC334-9561-B75D-AE67-AC79A2C5B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479" y="317497"/>
            <a:ext cx="6172723" cy="565154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/>
              <a:t>Psychische Erkrankungen in der </a:t>
            </a:r>
            <a:r>
              <a:rPr lang="de-DE" dirty="0" smtClean="0"/>
              <a:t>Arbeitswelt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5E751-5D20-39D2-9131-6D642C079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gefährdete Berufsgruppen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138530" y="4581468"/>
            <a:ext cx="1868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BKK Gesundheitsreport 2021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694575968"/>
              </p:ext>
            </p:extLst>
          </p:nvPr>
        </p:nvGraphicFramePr>
        <p:xfrm>
          <a:off x="64896" y="1435461"/>
          <a:ext cx="7101217" cy="298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977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ACCB49-D7F1-A52F-18AE-B1311D1629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480" y="1412194"/>
            <a:ext cx="6172722" cy="2994554"/>
          </a:xfrm>
        </p:spPr>
        <p:txBody>
          <a:bodyPr/>
          <a:lstStyle/>
          <a:p>
            <a:pPr marL="28800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/>
              <a:t>Es gibt nicht „die psychisch erkrankte Person“, ebenso wenig gibt es „die </a:t>
            </a:r>
            <a:r>
              <a:rPr lang="de-DE" dirty="0" smtClean="0"/>
              <a:t>psychisch gesunde </a:t>
            </a:r>
            <a:r>
              <a:rPr lang="de-DE" dirty="0"/>
              <a:t>Person“</a:t>
            </a:r>
          </a:p>
          <a:p>
            <a:pPr marL="28800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/>
              <a:t>Psychische Erkrankungen sind für knapp ein Fünftel aller Arbeitsunfähigkeitstage verantwortlich </a:t>
            </a:r>
          </a:p>
          <a:p>
            <a:pPr marL="28800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/>
              <a:t>Eine Vielzahl von Faktoren begünstig das Entstehen psychischer Erkrankungen </a:t>
            </a:r>
          </a:p>
          <a:p>
            <a:pPr marL="28800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/>
              <a:t>Psychische Erkrankungen können jeden treffen </a:t>
            </a:r>
          </a:p>
          <a:p>
            <a:pPr marL="28800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/>
              <a:t>Berufsgruppen mit hoher sozialer Verantwortung und Berufsgruppen deren Hauptinhalt in sozialen Kontakten besteht, sind besonders gefährdet </a:t>
            </a:r>
          </a:p>
          <a:p>
            <a:endParaRPr lang="de-DE" dirty="0"/>
          </a:p>
          <a:p>
            <a:endParaRPr lang="de-DE" sz="16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DF7176-1226-95D7-756B-2451879B1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1800" dirty="0" smtClean="0"/>
              <a:t>Zwischenfazit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67858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Rot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1763</Words>
  <Application>Microsoft Office PowerPoint</Application>
  <PresentationFormat>Bildschirmpräsentation (16:9)</PresentationFormat>
  <Paragraphs>271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Frutiger LT Std 45 Light</vt:lpstr>
      <vt:lpstr>Futura Book</vt:lpstr>
      <vt:lpstr>L Futura Light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 -  Folie 1</dc:title>
  <dc:creator>Gideon Baake</dc:creator>
  <cp:lastModifiedBy>Ulrike Kronefeld</cp:lastModifiedBy>
  <cp:revision>210</cp:revision>
  <cp:lastPrinted>2022-06-17T09:09:27Z</cp:lastPrinted>
  <dcterms:created xsi:type="dcterms:W3CDTF">2014-11-19T14:30:56Z</dcterms:created>
  <dcterms:modified xsi:type="dcterms:W3CDTF">2022-06-17T12:20:53Z</dcterms:modified>
</cp:coreProperties>
</file>